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373" r:id="rId3"/>
    <p:sldId id="365" r:id="rId4"/>
    <p:sldId id="364" r:id="rId5"/>
    <p:sldId id="371" r:id="rId6"/>
    <p:sldId id="260" r:id="rId7"/>
    <p:sldId id="263" r:id="rId8"/>
    <p:sldId id="257" r:id="rId9"/>
    <p:sldId id="349" r:id="rId10"/>
    <p:sldId id="351" r:id="rId11"/>
    <p:sldId id="352" r:id="rId12"/>
    <p:sldId id="294" r:id="rId13"/>
    <p:sldId id="295" r:id="rId14"/>
    <p:sldId id="296" r:id="rId15"/>
    <p:sldId id="298" r:id="rId16"/>
    <p:sldId id="300" r:id="rId17"/>
    <p:sldId id="261" r:id="rId18"/>
    <p:sldId id="379" r:id="rId19"/>
    <p:sldId id="258" r:id="rId20"/>
    <p:sldId id="378" r:id="rId21"/>
    <p:sldId id="359" r:id="rId22"/>
    <p:sldId id="370" r:id="rId23"/>
    <p:sldId id="350" r:id="rId24"/>
    <p:sldId id="361" r:id="rId25"/>
    <p:sldId id="372" r:id="rId26"/>
    <p:sldId id="360" r:id="rId27"/>
    <p:sldId id="376" r:id="rId28"/>
    <p:sldId id="301" r:id="rId29"/>
    <p:sldId id="377" r:id="rId30"/>
    <p:sldId id="375" r:id="rId31"/>
    <p:sldId id="368" r:id="rId32"/>
    <p:sldId id="374" r:id="rId33"/>
    <p:sldId id="366" r:id="rId34"/>
    <p:sldId id="380"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62129" autoAdjust="0"/>
  </p:normalViewPr>
  <p:slideViewPr>
    <p:cSldViewPr snapToGrid="0">
      <p:cViewPr varScale="1">
        <p:scale>
          <a:sx n="31" d="100"/>
          <a:sy n="31" d="100"/>
        </p:scale>
        <p:origin x="1452" y="54"/>
      </p:cViewPr>
      <p:guideLst/>
    </p:cSldViewPr>
  </p:slideViewPr>
  <p:notesTextViewPr>
    <p:cViewPr>
      <p:scale>
        <a:sx n="1" d="1"/>
        <a:sy n="1" d="1"/>
      </p:scale>
      <p:origin x="0" y="0"/>
    </p:cViewPr>
  </p:notesTextViewPr>
  <p:sorterViewPr>
    <p:cViewPr>
      <p:scale>
        <a:sx n="65" d="100"/>
        <a:sy n="65" d="100"/>
      </p:scale>
      <p:origin x="0" y="-1344"/>
    </p:cViewPr>
  </p:sorterViewPr>
  <p:notesViewPr>
    <p:cSldViewPr snapToGrid="0">
      <p:cViewPr varScale="1">
        <p:scale>
          <a:sx n="39" d="100"/>
          <a:sy n="39" d="100"/>
        </p:scale>
        <p:origin x="2264" y="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F3883-3D76-4FC5-BA28-98D37E7E3897}"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67C06-1EEE-4A17-B054-25F8DA01782C}" type="slidenum">
              <a:rPr lang="en-US" smtClean="0"/>
              <a:t>‹#›</a:t>
            </a:fld>
            <a:endParaRPr lang="en-US"/>
          </a:p>
        </p:txBody>
      </p:sp>
    </p:spTree>
    <p:extLst>
      <p:ext uri="{BB962C8B-B14F-4D97-AF65-F5344CB8AC3E}">
        <p14:creationId xmlns:p14="http://schemas.microsoft.com/office/powerpoint/2010/main" val="1663857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d.teams.microsoft.us/l/meetup-join/19%3adod%3ameeting_8cc5cb90fd1a44ad8f7313f4f3095afb%40thread.v2/0?context=%7b%22Tid%22%3a%22369ba0d5-02cb-4d2f-94fd-9212cc24b78c%22%2c%22Oid%22%3a%22adc478d8-ca49-4c6c-b614-f5ce75cb132a%22%7d"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dcms.uscg.mil/Our-Organization/Assistant-Commandant-for-Human-Resources-CG-1/Health-Safety-and-Work-Life-CG-11/Office-of-Work-Life-CG-111/Health-Promotion-Resources/" TargetMode="External"/><Relationship Id="rId4" Type="http://schemas.openxmlformats.org/officeDocument/2006/relationships/hyperlink" Target="mailto:wellnesswednesday@uscg.mi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ursuit-of-happiness.org/science-of-happiness/measuring-happines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pursuit-of-happiness.org/science-of-happiness/getting-in-the-flow/"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zquotes.com/author/666-Marcus_Aureliu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viacharacter.org/character-strengths/perseverance" TargetMode="External"/><Relationship Id="rId13" Type="http://schemas.openxmlformats.org/officeDocument/2006/relationships/hyperlink" Target="https://www.viacharacter.org/character-strengths/perspective" TargetMode="External"/><Relationship Id="rId18" Type="http://schemas.openxmlformats.org/officeDocument/2006/relationships/hyperlink" Target="https://www.viacharacter.org/character-strengths/social-intelligence" TargetMode="External"/><Relationship Id="rId3" Type="http://schemas.openxmlformats.org/officeDocument/2006/relationships/hyperlink" Target="https://digitalcommons.unl.edu/cgi/viewcontent.cgi?article=1001&amp;context=pdharms" TargetMode="External"/><Relationship Id="rId7" Type="http://schemas.openxmlformats.org/officeDocument/2006/relationships/hyperlink" Target="https://www.viacharacter.org/character-strengths/bravery" TargetMode="External"/><Relationship Id="rId12" Type="http://schemas.openxmlformats.org/officeDocument/2006/relationships/hyperlink" Target="https://www.viacharacter.org/character-strengths/creativity" TargetMode="External"/><Relationship Id="rId17" Type="http://schemas.openxmlformats.org/officeDocument/2006/relationships/hyperlink" Target="https://www.viacharacter.org/character-strengths/kindness" TargetMode="External"/><Relationship Id="rId2" Type="http://schemas.openxmlformats.org/officeDocument/2006/relationships/slide" Target="../slides/slide25.xml"/><Relationship Id="rId16" Type="http://schemas.openxmlformats.org/officeDocument/2006/relationships/hyperlink" Target="https://www.viacharacter.org/character-strengths/forgiveness" TargetMode="External"/><Relationship Id="rId1" Type="http://schemas.openxmlformats.org/officeDocument/2006/relationships/notesMaster" Target="../notesMasters/notesMaster1.xml"/><Relationship Id="rId6" Type="http://schemas.openxmlformats.org/officeDocument/2006/relationships/hyperlink" Target="https://www.viacharacter.org/character-strengths/spirituality" TargetMode="External"/><Relationship Id="rId11" Type="http://schemas.openxmlformats.org/officeDocument/2006/relationships/hyperlink" Target="https://www.viacharacter.org/character-strengths/love-of-learning" TargetMode="External"/><Relationship Id="rId5" Type="http://schemas.openxmlformats.org/officeDocument/2006/relationships/hyperlink" Target="https://www.viacharacter.org/character-strengths/honesty" TargetMode="External"/><Relationship Id="rId15" Type="http://schemas.openxmlformats.org/officeDocument/2006/relationships/hyperlink" Target="https://www.viacharacter.org/character-strengths/gratitude" TargetMode="External"/><Relationship Id="rId10" Type="http://schemas.openxmlformats.org/officeDocument/2006/relationships/hyperlink" Target="https://www.viacharacter.org/character-strengths/curiosity" TargetMode="External"/><Relationship Id="rId19" Type="http://schemas.openxmlformats.org/officeDocument/2006/relationships/hyperlink" Target="https://www.viacharacter.org/character-strengths/love" TargetMode="External"/><Relationship Id="rId4" Type="http://schemas.openxmlformats.org/officeDocument/2006/relationships/hyperlink" Target="https://character-strengths/hope" TargetMode="External"/><Relationship Id="rId9" Type="http://schemas.openxmlformats.org/officeDocument/2006/relationships/hyperlink" Target="https://www.viacharacter.org/character-strengths/zest" TargetMode="External"/><Relationship Id="rId14" Type="http://schemas.openxmlformats.org/officeDocument/2006/relationships/hyperlink" Target="https://www.viacharacter.org/character-strengths/appreciation-of-beauty-and-excellenc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etterup.com/blog/being-a-leader"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Psychological"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en.wikipedia.org/wiki/Learned_optimism" TargetMode="External"/><Relationship Id="rId5" Type="http://schemas.openxmlformats.org/officeDocument/2006/relationships/hyperlink" Target="http://en.wikipedia.org/wiki/Pessimistic" TargetMode="External"/><Relationship Id="rId4" Type="http://schemas.openxmlformats.org/officeDocument/2006/relationships/hyperlink" Target="http://en.wikipedia.org/wiki/Internalised"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Good afternoon, Shipmates</a:t>
            </a: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Embark on a journey of personal growth in 2024! Join Mr. Charlie Coiro from the Coast Guard's Leadership Development Center as he delves into the realm of Positive Psychology. Discover insights and practices linked to human thriving, drawing from the wisdom of influential thinkers in this field. Mr. Coiro will not only present key concepts but also encourage participants to contribute their own best practices for fostering well-being both at home and in the workplace. It's an opportunity to explore and share ways to flourish in various aspects of life.</a:t>
            </a:r>
          </a:p>
          <a:p>
            <a:pPr marL="0" marR="0" algn="ctr">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**Please note this is</a:t>
            </a:r>
            <a:r>
              <a:rPr lang="en-US" sz="1800" dirty="0">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a new URL - Wellness Wednesday is being hosted on the below CG Teams site from 1500-1600 ET.</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800" u="sng" dirty="0">
                <a:solidFill>
                  <a:srgbClr val="0078D4"/>
                </a:solidFill>
                <a:effectLst/>
                <a:latin typeface="Calibri" panose="020F0502020204030204" pitchFamily="34" charset="0"/>
                <a:ea typeface="Calibri" panose="020F0502020204030204" pitchFamily="34" charset="0"/>
                <a:hlinkClick r:id="rId3"/>
              </a:rPr>
              <a:t>https://dod.teams.microsoft.us/l/meetup-join/19%3adod%3ameeting_8cc5cb90fd1a44ad8f7313f4f3095afb%40thread.v2/0?context=%7b%22Tid%22%3a%22369ba0d5-02cb-4d2f-94fd-9212cc24b78c%22%2c%22Oid%22%3a%22adc478d8-ca49-4c6c-b614-f5ce75cb132a%22%7d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If you cannot access the sessions, you may call-in via the phone bridge: +1 410-874-6742, Conference ID: 646-365-62#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If you have questions or suggestions, you may e-mail us at </a:t>
            </a:r>
            <a:r>
              <a:rPr lang="en-US" sz="1800" u="sng" dirty="0">
                <a:solidFill>
                  <a:srgbClr val="0078D4"/>
                </a:solidFill>
                <a:effectLst/>
                <a:latin typeface="Calibri" panose="020F0502020204030204" pitchFamily="34" charset="0"/>
                <a:ea typeface="Calibri" panose="020F0502020204030204" pitchFamily="34" charset="0"/>
                <a:hlinkClick r:id="rId4"/>
              </a:rPr>
              <a:t>wellnesswednesday@uscg.mil</a:t>
            </a:r>
            <a:r>
              <a:rPr lang="en-US" sz="1800" dirty="0">
                <a:solidFill>
                  <a:srgbClr val="000000"/>
                </a:solidFill>
                <a:effectLst/>
                <a:latin typeface="Calibri" panose="020F0502020204030204" pitchFamily="34" charset="0"/>
                <a:ea typeface="Calibri" panose="020F0502020204030204" pitchFamily="34" charset="0"/>
              </a:rPr>
              <a:t>. Wellness Wednesday recordings are available on the CG-111 Health Promotion Website: </a:t>
            </a:r>
            <a:r>
              <a:rPr lang="en-US" sz="1800" u="sng" dirty="0">
                <a:solidFill>
                  <a:srgbClr val="0563C1"/>
                </a:solidFill>
                <a:effectLst/>
                <a:latin typeface="Calibri" panose="020F0502020204030204" pitchFamily="34" charset="0"/>
                <a:ea typeface="Calibri" panose="020F0502020204030204" pitchFamily="34" charset="0"/>
                <a:hlinkClick r:id="rId5"/>
              </a:rPr>
              <a:t>Health Promotion Resources | Office of Work-Life Programs (CG-111) (uscg.mil)</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a:t>
            </a:r>
            <a:r>
              <a:rPr lang="en-US" sz="1800" dirty="0">
                <a:effectLst/>
                <a:latin typeface="Calibri" panose="020F0502020204030204" pitchFamily="34" charset="0"/>
                <a:ea typeface="Calibri" panose="020F0502020204030204" pitchFamily="34" charset="0"/>
              </a:rPr>
              <a:t> If you know someone in need of support, please connect them with Suicide &amp; Crisis Lifeline by dialing or texting 988 from any phone. The line is available 7 days a week/24 hour a day**</a:t>
            </a:r>
          </a:p>
          <a:p>
            <a:pPr marL="0" marR="0">
              <a:spcBef>
                <a:spcPts val="0"/>
              </a:spcBef>
              <a:spcAft>
                <a:spcPts val="0"/>
              </a:spcAft>
            </a:pPr>
            <a:r>
              <a:rPr lang="en-US" sz="1800" dirty="0">
                <a:solidFill>
                  <a:srgbClr val="0070C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Semper </a:t>
            </a:r>
            <a:r>
              <a:rPr lang="en-US" sz="1800" dirty="0" err="1">
                <a:effectLst/>
                <a:latin typeface="Calibri" panose="020F0502020204030204" pitchFamily="34" charset="0"/>
                <a:ea typeface="Calibri" panose="020F0502020204030204" pitchFamily="34" charset="0"/>
              </a:rPr>
              <a:t>Paratus</a:t>
            </a:r>
            <a:r>
              <a:rPr lang="en-US" sz="1800" dirty="0">
                <a:effectLst/>
                <a:latin typeface="Calibri" panose="020F0502020204030204" pitchFamily="34" charset="0"/>
                <a:ea typeface="Calibri" panose="020F0502020204030204" pitchFamily="34" charset="0"/>
              </a:rPr>
              <a:t> et Semper </a:t>
            </a:r>
            <a:r>
              <a:rPr lang="en-US" sz="1800" dirty="0" err="1">
                <a:effectLst/>
                <a:latin typeface="Calibri" panose="020F0502020204030204" pitchFamily="34" charset="0"/>
                <a:ea typeface="Calibri" panose="020F0502020204030204" pitchFamily="34" charset="0"/>
              </a:rPr>
              <a:t>Salutaris</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On behalf of RADM Dana Thomas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Chief Medical Officer</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CAPT Carrie Wolfe (She/her)</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Chief, Office of Work-Life Programs (CG-1K1)</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Office Location: 9CC21-02</a:t>
            </a:r>
          </a:p>
          <a:p>
            <a:endParaRPr lang="en-US" dirty="0"/>
          </a:p>
        </p:txBody>
      </p:sp>
      <p:sp>
        <p:nvSpPr>
          <p:cNvPr id="4" name="Slide Number Placeholder 3"/>
          <p:cNvSpPr>
            <a:spLocks noGrp="1"/>
          </p:cNvSpPr>
          <p:nvPr>
            <p:ph type="sldNum" sz="quarter" idx="5"/>
          </p:nvPr>
        </p:nvSpPr>
        <p:spPr/>
        <p:txBody>
          <a:bodyPr/>
          <a:lstStyle/>
          <a:p>
            <a:fld id="{D7367C06-1EEE-4A17-B054-25F8DA01782C}" type="slidenum">
              <a:rPr lang="en-US" smtClean="0"/>
              <a:t>1</a:t>
            </a:fld>
            <a:endParaRPr lang="en-US"/>
          </a:p>
        </p:txBody>
      </p:sp>
    </p:spTree>
    <p:extLst>
      <p:ext uri="{BB962C8B-B14F-4D97-AF65-F5344CB8AC3E}">
        <p14:creationId xmlns:p14="http://schemas.microsoft.com/office/powerpoint/2010/main" val="1435890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b0b40a25b1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gb0b40a25b1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2310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b0b40a25b1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gb0b40a25b1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8417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b0b40a25b1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gb0b40a25b1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8447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1C2404"/>
                </a:solidFill>
                <a:effectLst/>
                <a:latin typeface="Raleway" panose="020F0502020204030204" pitchFamily="2" charset="0"/>
              </a:rPr>
              <a:t>The Science of Happiness, the scientific study of “what makes happy people happy,” was arguably launched by Mihaly </a:t>
            </a:r>
            <a:r>
              <a:rPr lang="en-US" b="0" i="0" dirty="0" err="1">
                <a:solidFill>
                  <a:srgbClr val="1C2404"/>
                </a:solidFill>
                <a:effectLst/>
                <a:latin typeface="Raleway" panose="020F0502020204030204" pitchFamily="2" charset="0"/>
              </a:rPr>
              <a:t>Czikszentmihalyi</a:t>
            </a:r>
            <a:r>
              <a:rPr lang="en-US" b="0" i="0" dirty="0">
                <a:solidFill>
                  <a:srgbClr val="1C2404"/>
                </a:solidFill>
                <a:effectLst/>
                <a:latin typeface="Raleway" panose="020F0502020204030204" pitchFamily="2" charset="0"/>
              </a:rPr>
              <a:t> in the late 1980’s.</a:t>
            </a:r>
          </a:p>
          <a:p>
            <a:pPr algn="l">
              <a:buFont typeface="Arial" panose="020B0604020202020204" pitchFamily="34" charset="0"/>
              <a:buChar char="•"/>
            </a:pPr>
            <a:r>
              <a:rPr lang="en-US" b="0" i="0" dirty="0" err="1">
                <a:solidFill>
                  <a:srgbClr val="1C2404"/>
                </a:solidFill>
                <a:effectLst/>
                <a:latin typeface="Raleway" panose="020F0502020204030204" pitchFamily="2" charset="0"/>
              </a:rPr>
              <a:t>Czikszentmihalyi</a:t>
            </a:r>
            <a:r>
              <a:rPr lang="en-US" b="0" i="0" dirty="0">
                <a:solidFill>
                  <a:srgbClr val="1C2404"/>
                </a:solidFill>
                <a:effectLst/>
                <a:latin typeface="Raleway" panose="020F0502020204030204" pitchFamily="2" charset="0"/>
              </a:rPr>
              <a:t> pioneered the “Experience Sampling Method” to discover what he called the “psychology of optimal experience,” and specifically, the experience of Flow. </a:t>
            </a:r>
          </a:p>
          <a:p>
            <a:pPr algn="l">
              <a:buFont typeface="Arial" panose="020B0604020202020204" pitchFamily="34" charset="0"/>
              <a:buChar char="•"/>
            </a:pPr>
            <a:r>
              <a:rPr lang="en-US" b="0" i="0" dirty="0">
                <a:solidFill>
                  <a:srgbClr val="1C2404"/>
                </a:solidFill>
                <a:effectLst/>
                <a:latin typeface="Raleway" panose="020F0502020204030204" pitchFamily="2" charset="0"/>
              </a:rPr>
              <a:t>The Science of Happiness is now picking up speed, with scientists from around the globe exploring the neuroscience of happiness as well as the psychology of well-being. </a:t>
            </a:r>
          </a:p>
          <a:p>
            <a:pPr algn="l">
              <a:buFont typeface="Arial" panose="020B0604020202020204" pitchFamily="34" charset="0"/>
              <a:buChar char="•"/>
            </a:pPr>
            <a:r>
              <a:rPr lang="en-US" b="0" i="0" dirty="0">
                <a:solidFill>
                  <a:srgbClr val="1C2404"/>
                </a:solidFill>
                <a:effectLst/>
                <a:latin typeface="Raleway" panose="020F0502020204030204" pitchFamily="2" charset="0"/>
              </a:rPr>
              <a:t>The </a:t>
            </a:r>
            <a:r>
              <a:rPr lang="en-US" b="0" i="0" u="none" strike="noStrike" dirty="0">
                <a:solidFill>
                  <a:srgbClr val="1C2404"/>
                </a:solidFill>
                <a:effectLst/>
                <a:latin typeface="Raleway" panose="020F0502020204030204" pitchFamily="2" charset="0"/>
                <a:hlinkClick r:id="rId3"/>
              </a:rPr>
              <a:t>measurement of happiness</a:t>
            </a:r>
            <a:r>
              <a:rPr lang="en-US" b="0" i="0" dirty="0">
                <a:solidFill>
                  <a:srgbClr val="1C2404"/>
                </a:solidFill>
                <a:effectLst/>
                <a:latin typeface="Raleway" panose="020F0502020204030204" pitchFamily="2" charset="0"/>
              </a:rPr>
              <a:t> has consequently become a major focus of the new science, with many scales presently being used depending on how “happiness” is defined.</a:t>
            </a:r>
          </a:p>
          <a:p>
            <a:pPr algn="l"/>
            <a:r>
              <a:rPr lang="en-US" b="1" i="0" u="none" strike="noStrike" dirty="0">
                <a:effectLst/>
                <a:latin typeface="Montserrat" panose="00000500000000000000" pitchFamily="2" charset="0"/>
                <a:hlinkClick r:id="rId4"/>
              </a:rPr>
              <a:t>Flow</a:t>
            </a:r>
            <a:endParaRPr lang="en-US" b="1" i="0" dirty="0">
              <a:effectLst/>
              <a:latin typeface="Montserrat" panose="00000500000000000000" pitchFamily="2" charset="0"/>
            </a:endParaRPr>
          </a:p>
          <a:p>
            <a:pPr algn="l"/>
            <a:r>
              <a:rPr lang="en-US" b="1" i="0" u="none" strike="noStrike" dirty="0">
                <a:solidFill>
                  <a:srgbClr val="1C2404"/>
                </a:solidFill>
                <a:effectLst/>
                <a:latin typeface="Raleway" panose="020F0502020204030204" pitchFamily="2" charset="0"/>
                <a:hlinkClick r:id="rId4"/>
              </a:rPr>
              <a:t>Find your flow</a:t>
            </a:r>
            <a:r>
              <a:rPr lang="en-US" b="0" i="0" dirty="0">
                <a:solidFill>
                  <a:srgbClr val="1C2404"/>
                </a:solidFill>
                <a:effectLst/>
                <a:latin typeface="Raleway" panose="020F0502020204030204" pitchFamily="2" charset="0"/>
              </a:rPr>
              <a:t>. If we are deeply involved in trying to reach a goal, or an activity that is challenging but well suited to our skills, we experience a joyful state called “flow.” Many kinds of activities, such as sports, playing an instrument, or teaching, can produce the experience of flow.  According to Mihaly Csikszentmihalyi, a pioneer of the scientific study of happiness,  flow is a type of intrinsic motivation. In his words, “you do what you’re doing primarily because you like what you’re doing. If you learn only for external, extrinsic reasons, you will probably forget it as soon as you are no longer forced to remember what you want to do…</a:t>
            </a:r>
          </a:p>
          <a:p>
            <a:pPr algn="l"/>
            <a:endParaRPr lang="en-US" b="0" i="0" dirty="0">
              <a:solidFill>
                <a:srgbClr val="1C2404"/>
              </a:solidFill>
              <a:effectLst/>
              <a:latin typeface="Raleway" panose="020F0502020204030204" pitchFamily="2" charset="0"/>
            </a:endParaRPr>
          </a:p>
          <a:p>
            <a:pPr algn="l"/>
            <a:r>
              <a:rPr lang="en-US" b="0" i="0" dirty="0">
                <a:solidFill>
                  <a:srgbClr val="1C2404"/>
                </a:solidFill>
                <a:effectLst/>
                <a:latin typeface="Raleway" panose="020F0502020204030204" pitchFamily="2" charset="0"/>
              </a:rPr>
              <a:t>Single Tasking</a:t>
            </a:r>
          </a:p>
          <a:p>
            <a:pPr algn="l"/>
            <a:r>
              <a:rPr lang="en-US" b="0" i="0" dirty="0">
                <a:solidFill>
                  <a:srgbClr val="1C2404"/>
                </a:solidFill>
                <a:effectLst/>
                <a:latin typeface="Raleway" panose="020F0502020204030204" pitchFamily="2" charset="0"/>
              </a:rPr>
              <a:t>Attention - </a:t>
            </a:r>
          </a:p>
          <a:p>
            <a:endParaRPr lang="en-US" dirty="0"/>
          </a:p>
        </p:txBody>
      </p:sp>
      <p:sp>
        <p:nvSpPr>
          <p:cNvPr id="4" name="Slide Number Placeholder 3"/>
          <p:cNvSpPr>
            <a:spLocks noGrp="1"/>
          </p:cNvSpPr>
          <p:nvPr>
            <p:ph type="sldNum" sz="quarter" idx="5"/>
          </p:nvPr>
        </p:nvSpPr>
        <p:spPr/>
        <p:txBody>
          <a:bodyPr/>
          <a:lstStyle/>
          <a:p>
            <a:fld id="{D7367C06-1EEE-4A17-B054-25F8DA01782C}" type="slidenum">
              <a:rPr lang="en-US" smtClean="0"/>
              <a:t>19</a:t>
            </a:fld>
            <a:endParaRPr lang="en-US"/>
          </a:p>
        </p:txBody>
      </p:sp>
    </p:spTree>
    <p:extLst>
      <p:ext uri="{BB962C8B-B14F-4D97-AF65-F5344CB8AC3E}">
        <p14:creationId xmlns:p14="http://schemas.microsoft.com/office/powerpoint/2010/main" val="3179724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510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dirty="0">
                <a:solidFill>
                  <a:srgbClr val="333333"/>
                </a:solidFill>
                <a:effectLst/>
                <a:latin typeface="Open Sans" panose="020B0606030504020204" pitchFamily="34" charset="0"/>
              </a:rPr>
              <a:t>Live a good life. If there are gods and they are just, then they will not care how devout you have been, but will welcome you based on the virtues you have lived by. If there are gods, but unjust, then you should not want to worship them. If there are no gods, then you will be gone, but will have lived a noble life that will live on in the memories of your loved ones.</a:t>
            </a:r>
          </a:p>
          <a:p>
            <a:pPr algn="l" fontAlgn="base"/>
            <a:r>
              <a:rPr lang="en-US" b="1" i="0" dirty="0">
                <a:solidFill>
                  <a:srgbClr val="A94C1C"/>
                </a:solidFill>
                <a:effectLst/>
                <a:latin typeface="Open Sans" panose="020B0606030504020204" pitchFamily="34" charset="0"/>
                <a:hlinkClick r:id="rId3"/>
              </a:rPr>
              <a:t>Marcus Aurelius</a:t>
            </a:r>
            <a:endParaRPr lang="en-US" b="0" i="0" dirty="0">
              <a:solidFill>
                <a:srgbClr val="000000"/>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D7367C06-1EEE-4A17-B054-25F8DA01782C}" type="slidenum">
              <a:rPr lang="en-US" smtClean="0"/>
              <a:t>22</a:t>
            </a:fld>
            <a:endParaRPr lang="en-US"/>
          </a:p>
        </p:txBody>
      </p:sp>
    </p:spTree>
    <p:extLst>
      <p:ext uri="{BB962C8B-B14F-4D97-AF65-F5344CB8AC3E}">
        <p14:creationId xmlns:p14="http://schemas.microsoft.com/office/powerpoint/2010/main" val="3745513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4"/>
                </a:solidFill>
                <a:effectLst/>
                <a:latin typeface="Google Sans"/>
              </a:rPr>
              <a:t>What is Seligman's theory of happiness?</a:t>
            </a:r>
            <a:endParaRPr lang="en-US" b="0" i="0" dirty="0">
              <a:solidFill>
                <a:srgbClr val="202124"/>
              </a:solidFill>
              <a:effectLst/>
              <a:latin typeface="Roboto" panose="02000000000000000000" pitchFamily="2" charset="0"/>
            </a:endParaRPr>
          </a:p>
          <a:p>
            <a:pPr algn="l"/>
            <a:r>
              <a:rPr lang="en-US" b="0" i="0" dirty="0">
                <a:solidFill>
                  <a:srgbClr val="4D5156"/>
                </a:solidFill>
                <a:effectLst/>
                <a:latin typeface="Google Sans"/>
              </a:rPr>
              <a:t>This vision of happiness combines the virtue ethics of Confucius, Mencius and Aristotle with modern psychological theories of motivation. Seligman's conclusion is that </a:t>
            </a:r>
            <a:r>
              <a:rPr lang="en-US" b="0" i="0" dirty="0">
                <a:solidFill>
                  <a:srgbClr val="040C28"/>
                </a:solidFill>
                <a:effectLst/>
                <a:latin typeface="Google Sans"/>
              </a:rPr>
              <a:t>happiness has three dimensions that can be cultivated: the Pleasant Life, the Good Life, and the Meaningful Life</a:t>
            </a:r>
            <a:r>
              <a:rPr lang="en-US" b="0" i="0" dirty="0">
                <a:solidFill>
                  <a:srgbClr val="4D5156"/>
                </a:solidFill>
                <a:effectLst/>
                <a:latin typeface="Google Sans"/>
              </a:rPr>
              <a:t>.</a:t>
            </a:r>
          </a:p>
          <a:p>
            <a:pPr algn="l"/>
            <a:endParaRPr lang="en-US" b="0" i="0" dirty="0">
              <a:solidFill>
                <a:srgbClr val="4D5156"/>
              </a:solidFill>
              <a:effectLst/>
              <a:latin typeface="Google Sans"/>
            </a:endParaRPr>
          </a:p>
          <a:p>
            <a:pPr algn="l"/>
            <a:r>
              <a:rPr lang="en-US" b="0" i="0" dirty="0">
                <a:solidFill>
                  <a:srgbClr val="202124"/>
                </a:solidFill>
                <a:effectLst/>
                <a:latin typeface="Roboto" panose="02000000000000000000" pitchFamily="2" charset="0"/>
              </a:rPr>
              <a:t>https://www.pursuit-of-happiness.org/history-of-happiness/martin-seligman-psychology/</a:t>
            </a:r>
            <a:r>
              <a:rPr lang="en-US" b="0" i="0" dirty="0">
                <a:solidFill>
                  <a:srgbClr val="4D5156"/>
                </a:solidFill>
                <a:effectLst/>
                <a:latin typeface="Google Sans"/>
              </a:rPr>
              <a:t> </a:t>
            </a:r>
            <a:endParaRPr lang="en-US" b="0" i="0" dirty="0">
              <a:solidFill>
                <a:srgbClr val="202124"/>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D7367C06-1EEE-4A17-B054-25F8DA01782C}" type="slidenum">
              <a:rPr lang="en-US" smtClean="0"/>
              <a:t>24</a:t>
            </a:fld>
            <a:endParaRPr lang="en-US"/>
          </a:p>
        </p:txBody>
      </p:sp>
    </p:spTree>
    <p:extLst>
      <p:ext uri="{BB962C8B-B14F-4D97-AF65-F5344CB8AC3E}">
        <p14:creationId xmlns:p14="http://schemas.microsoft.com/office/powerpoint/2010/main" val="3917943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Chris Peterson - manual of the sanities. Via. POS character traits. 24. Life goes better when you use strengths more.  AuthenticHappiness.org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Use the stuff you like to overcome the stuff you don’t like.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Post traumatic growth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solidFill>
                  <a:srgbClr val="E4AF09"/>
                </a:solidFill>
                <a:effectLst/>
                <a:latin typeface="Helvetica" panose="020B0604020202020204" pitchFamily="34" charset="0"/>
                <a:ea typeface="Calibri" panose="020F0502020204030204" pitchFamily="34" charset="0"/>
                <a:hlinkClick r:id="rId3"/>
              </a:rPr>
              <a:t>https://digitalcommons.unl.edu/cgi/viewcontent.cgi?article=1001&amp;context=pdharms</a:t>
            </a:r>
            <a:endParaRPr lang="en-US" sz="1800" dirty="0">
              <a:effectLst/>
              <a:latin typeface="Calibri" panose="020F0502020204030204" pitchFamily="34" charset="0"/>
              <a:ea typeface="Calibri" panose="020F0502020204030204" pitchFamily="34" charset="0"/>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cap="all" dirty="0">
                <a:solidFill>
                  <a:srgbClr val="17B6E6"/>
                </a:solidFill>
                <a:effectLst/>
                <a:latin typeface="Raleway" panose="020F0502020204030204" pitchFamily="2" charset="0"/>
              </a:rPr>
              <a:t>7 THINGS YOU NEED TO THRIVE  </a:t>
            </a:r>
            <a:r>
              <a:rPr lang="en-US" b="1" i="0" cap="all" dirty="0">
                <a:solidFill>
                  <a:srgbClr val="0C78AF"/>
                </a:solidFill>
                <a:effectLst/>
                <a:latin typeface="Raleway" panose="020F0502020204030204" pitchFamily="2" charset="0"/>
              </a:rPr>
              <a:t>DR. RYAN NIEMIEC</a:t>
            </a:r>
            <a:endParaRPr lang="en-US" b="1" i="0" cap="all" dirty="0">
              <a:solidFill>
                <a:srgbClr val="17B6E6"/>
              </a:solidFill>
              <a:effectLst/>
              <a:latin typeface="Raleway" panose="020F0502020204030204" pitchFamily="2" charset="0"/>
            </a:endParaRPr>
          </a:p>
          <a:p>
            <a:pPr algn="l"/>
            <a:r>
              <a:rPr lang="en-US" b="1" i="0" dirty="0">
                <a:solidFill>
                  <a:srgbClr val="43555D"/>
                </a:solidFill>
                <a:effectLst/>
                <a:latin typeface="Roboto" panose="02000000000000000000" pitchFamily="2" charset="0"/>
              </a:rPr>
              <a:t>1. Positive perspective: “I see the good in the future.”</a:t>
            </a:r>
            <a:r>
              <a:rPr lang="en-US" b="0" i="0" dirty="0">
                <a:solidFill>
                  <a:srgbClr val="43555D"/>
                </a:solidFill>
                <a:effectLst/>
                <a:latin typeface="Roboto" panose="02000000000000000000" pitchFamily="2" charset="0"/>
              </a:rPr>
              <a:t> Research shows that having hopeful future expectations, an optimistic attitude, and positive views of your future are linked with greater thriving. This approach helps you cope with stress and adversity by sticking with activities or tasks rather than quitting or avoiding.</a:t>
            </a:r>
          </a:p>
          <a:p>
            <a:pPr algn="l"/>
            <a:r>
              <a:rPr lang="en-US" b="0" i="0" dirty="0">
                <a:solidFill>
                  <a:srgbClr val="43555D"/>
                </a:solidFill>
                <a:effectLst/>
                <a:latin typeface="Roboto" panose="02000000000000000000" pitchFamily="2" charset="0"/>
              </a:rPr>
              <a:t>Character strengths: The central strength here is </a:t>
            </a:r>
            <a:r>
              <a:rPr lang="en-US" b="1" i="0" u="none" strike="noStrike" dirty="0">
                <a:solidFill>
                  <a:srgbClr val="0C78AF"/>
                </a:solidFill>
                <a:effectLst/>
                <a:latin typeface="Roboto" panose="02000000000000000000" pitchFamily="2" charset="0"/>
                <a:hlinkClick r:id="rId4"/>
              </a:rPr>
              <a:t>hope</a:t>
            </a:r>
            <a:r>
              <a:rPr lang="en-US" b="0" i="0" dirty="0">
                <a:solidFill>
                  <a:srgbClr val="43555D"/>
                </a:solidFill>
                <a:effectLst/>
                <a:latin typeface="Roboto" panose="02000000000000000000" pitchFamily="2" charset="0"/>
              </a:rPr>
              <a:t>, which means to look positively toward the future, to set your goals, and to feel confident you can reach them. Researchers also link this to being honest about one’s values. </a:t>
            </a:r>
            <a:r>
              <a:rPr lang="en-US" b="1" i="0" u="none" strike="noStrike" dirty="0">
                <a:solidFill>
                  <a:srgbClr val="0C78AF"/>
                </a:solidFill>
                <a:effectLst/>
                <a:latin typeface="Roboto" panose="02000000000000000000" pitchFamily="2" charset="0"/>
                <a:hlinkClick r:id="rId5"/>
              </a:rPr>
              <a:t>Honesty</a:t>
            </a:r>
            <a:r>
              <a:rPr lang="en-US" b="0" i="0" dirty="0">
                <a:solidFill>
                  <a:srgbClr val="43555D"/>
                </a:solidFill>
                <a:effectLst/>
                <a:latin typeface="Roboto" panose="02000000000000000000" pitchFamily="2" charset="0"/>
              </a:rPr>
              <a:t> might be considered a secondary character strength here, meaning you have integrity with your values, practice what you preach, and are authentic along the journey forward.</a:t>
            </a:r>
          </a:p>
          <a:p>
            <a:pPr algn="l"/>
            <a:r>
              <a:rPr lang="en-US" b="1" i="0" dirty="0">
                <a:solidFill>
                  <a:srgbClr val="43555D"/>
                </a:solidFill>
                <a:effectLst/>
                <a:latin typeface="Roboto" panose="02000000000000000000" pitchFamily="2" charset="0"/>
              </a:rPr>
              <a:t>2. Religiosity and spirituality: “I am connected with the universe in a meaningful way.”</a:t>
            </a:r>
            <a:r>
              <a:rPr lang="en-US" b="0" i="0" dirty="0">
                <a:solidFill>
                  <a:srgbClr val="43555D"/>
                </a:solidFill>
                <a:effectLst/>
                <a:latin typeface="Roboto" panose="02000000000000000000" pitchFamily="2" charset="0"/>
              </a:rPr>
              <a:t> For some people, religious coping, faith, a relationship with a higher power, and having a spiritual community are connected with thriving. Other research has shown the importance of practicing one’s religion/spirituality, as opposed to merely having a religion.</a:t>
            </a:r>
          </a:p>
          <a:p>
            <a:pPr algn="l"/>
            <a:r>
              <a:rPr lang="en-US" b="0" i="0" dirty="0">
                <a:solidFill>
                  <a:srgbClr val="43555D"/>
                </a:solidFill>
                <a:effectLst/>
                <a:latin typeface="Roboto" panose="02000000000000000000" pitchFamily="2" charset="0"/>
              </a:rPr>
              <a:t>Character strengths: The strength of </a:t>
            </a:r>
            <a:r>
              <a:rPr lang="en-US" b="1" i="0" u="none" strike="noStrike" dirty="0">
                <a:solidFill>
                  <a:srgbClr val="0C78AF"/>
                </a:solidFill>
                <a:effectLst/>
                <a:latin typeface="Roboto" panose="02000000000000000000" pitchFamily="2" charset="0"/>
                <a:hlinkClick r:id="rId6"/>
              </a:rPr>
              <a:t>spirituality</a:t>
            </a:r>
            <a:r>
              <a:rPr lang="en-US" b="0" i="0" dirty="0">
                <a:solidFill>
                  <a:srgbClr val="43555D"/>
                </a:solidFill>
                <a:effectLst/>
                <a:latin typeface="Roboto" panose="02000000000000000000" pitchFamily="2" charset="0"/>
              </a:rPr>
              <a:t> is broadly viewed as having a sense of meaning and purpose in life, which may or may not include formal religion. Personal practices such as meditation and prayer, spending time in nature, and reflecting on the universe are sources of spiritual sustenance for many. When this is connected with other people in community, other strengths emerge such as gratitude, and the gateway to thriving may widen further.</a:t>
            </a:r>
          </a:p>
          <a:p>
            <a:pPr algn="l"/>
            <a:r>
              <a:rPr lang="en-US" b="1" i="0" dirty="0">
                <a:solidFill>
                  <a:srgbClr val="43555D"/>
                </a:solidFill>
                <a:effectLst/>
                <a:latin typeface="Roboto" panose="02000000000000000000" pitchFamily="2" charset="0"/>
              </a:rPr>
              <a:t>3. Proactive personality: “I try to challenge myself.”</a:t>
            </a:r>
            <a:r>
              <a:rPr lang="en-US" b="0" i="0" dirty="0">
                <a:solidFill>
                  <a:srgbClr val="43555D"/>
                </a:solidFill>
                <a:effectLst/>
                <a:latin typeface="Roboto" panose="02000000000000000000" pitchFamily="2" charset="0"/>
              </a:rPr>
              <a:t> Proactive people seek out opportunities to be challenged. This is an internal desire you feel when you want to pursue something and to challenge yourself. One example found in research is teachers who engage in purposeful career decision-making; they are more likely to thrive.</a:t>
            </a:r>
          </a:p>
          <a:p>
            <a:pPr algn="l"/>
            <a:r>
              <a:rPr lang="en-US" b="0" i="0" dirty="0">
                <a:solidFill>
                  <a:srgbClr val="43555D"/>
                </a:solidFill>
                <a:effectLst/>
                <a:latin typeface="Roboto" panose="02000000000000000000" pitchFamily="2" charset="0"/>
              </a:rPr>
              <a:t>Character strengths: Facing challenges and obstacles is the work of the </a:t>
            </a:r>
            <a:r>
              <a:rPr lang="en-US" b="1" i="0" u="none" strike="noStrike" dirty="0">
                <a:solidFill>
                  <a:srgbClr val="0C78AF"/>
                </a:solidFill>
                <a:effectLst/>
                <a:latin typeface="Roboto" panose="02000000000000000000" pitchFamily="2" charset="0"/>
                <a:hlinkClick r:id="rId7"/>
              </a:rPr>
              <a:t>bravery</a:t>
            </a:r>
            <a:r>
              <a:rPr lang="en-US" b="0" i="0" dirty="0">
                <a:solidFill>
                  <a:srgbClr val="43555D"/>
                </a:solidFill>
                <a:effectLst/>
                <a:latin typeface="Roboto" panose="02000000000000000000" pitchFamily="2" charset="0"/>
              </a:rPr>
              <a:t> and </a:t>
            </a:r>
            <a:r>
              <a:rPr lang="en-US" b="1" i="0" u="none" strike="noStrike" dirty="0">
                <a:solidFill>
                  <a:srgbClr val="0C78AF"/>
                </a:solidFill>
                <a:effectLst/>
                <a:latin typeface="Roboto" panose="02000000000000000000" pitchFamily="2" charset="0"/>
                <a:hlinkClick r:id="rId8"/>
              </a:rPr>
              <a:t>perseverance</a:t>
            </a:r>
            <a:r>
              <a:rPr lang="en-US" b="0" i="0" dirty="0">
                <a:solidFill>
                  <a:srgbClr val="43555D"/>
                </a:solidFill>
                <a:effectLst/>
                <a:latin typeface="Roboto" panose="02000000000000000000" pitchFamily="2" charset="0"/>
              </a:rPr>
              <a:t> strengths. In addition, I have observed that when I am proactive in pursuing a new work project, I tap into my </a:t>
            </a:r>
            <a:r>
              <a:rPr lang="en-US" b="1" i="0" u="none" strike="noStrike" dirty="0">
                <a:solidFill>
                  <a:srgbClr val="0C78AF"/>
                </a:solidFill>
                <a:effectLst/>
                <a:latin typeface="Roboto" panose="02000000000000000000" pitchFamily="2" charset="0"/>
                <a:hlinkClick r:id="rId9"/>
              </a:rPr>
              <a:t>zest</a:t>
            </a:r>
            <a:r>
              <a:rPr lang="en-US" b="0" i="0" dirty="0">
                <a:solidFill>
                  <a:srgbClr val="43555D"/>
                </a:solidFill>
                <a:effectLst/>
                <a:latin typeface="Roboto" panose="02000000000000000000" pitchFamily="2" charset="0"/>
              </a:rPr>
              <a:t> strength while maintaining levels of self-regulation strength to take on the right task and not take on too much. No doubt when you are being proactive you are using more than one character strength in that effort.</a:t>
            </a:r>
          </a:p>
          <a:p>
            <a:pPr algn="l"/>
            <a:r>
              <a:rPr lang="en-US" b="1" i="0" dirty="0">
                <a:solidFill>
                  <a:srgbClr val="43555D"/>
                </a:solidFill>
                <a:effectLst/>
                <a:latin typeface="Roboto" panose="02000000000000000000" pitchFamily="2" charset="0"/>
              </a:rPr>
              <a:t>4. Motivation: “I am motivated to grow.”</a:t>
            </a:r>
            <a:r>
              <a:rPr lang="en-US" b="0" i="0" dirty="0">
                <a:solidFill>
                  <a:srgbClr val="43555D"/>
                </a:solidFill>
                <a:effectLst/>
                <a:latin typeface="Roboto" panose="02000000000000000000" pitchFamily="2" charset="0"/>
              </a:rPr>
              <a:t> Research shows people are motivated by their naturally occurring strengths, talents, and interests. These serve as sparks for fueling interest, growth, and learning. Thriving in the workplace is connected with work that is meaningful.</a:t>
            </a:r>
          </a:p>
          <a:p>
            <a:pPr algn="l"/>
            <a:r>
              <a:rPr lang="en-US" b="0" i="0" dirty="0">
                <a:solidFill>
                  <a:srgbClr val="43555D"/>
                </a:solidFill>
                <a:effectLst/>
                <a:latin typeface="Roboto" panose="02000000000000000000" pitchFamily="2" charset="0"/>
              </a:rPr>
              <a:t>Character strengths: </a:t>
            </a:r>
            <a:r>
              <a:rPr lang="en-US" b="1" i="0" u="none" strike="noStrike" dirty="0">
                <a:solidFill>
                  <a:srgbClr val="0C78AF"/>
                </a:solidFill>
                <a:effectLst/>
                <a:latin typeface="Roboto" panose="02000000000000000000" pitchFamily="2" charset="0"/>
                <a:hlinkClick r:id="rId10"/>
              </a:rPr>
              <a:t>Curiosity</a:t>
            </a:r>
            <a:r>
              <a:rPr lang="en-US" b="0" i="0" dirty="0">
                <a:solidFill>
                  <a:srgbClr val="43555D"/>
                </a:solidFill>
                <a:effectLst/>
                <a:latin typeface="Roboto" panose="02000000000000000000" pitchFamily="2" charset="0"/>
              </a:rPr>
              <a:t> and </a:t>
            </a:r>
            <a:r>
              <a:rPr lang="en-US" b="1" i="0" u="none" strike="noStrike" dirty="0">
                <a:solidFill>
                  <a:srgbClr val="0C78AF"/>
                </a:solidFill>
                <a:effectLst/>
                <a:latin typeface="Roboto" panose="02000000000000000000" pitchFamily="2" charset="0"/>
                <a:hlinkClick r:id="rId11"/>
              </a:rPr>
              <a:t>love of learning</a:t>
            </a:r>
            <a:r>
              <a:rPr lang="en-US" b="0" i="0" dirty="0">
                <a:solidFill>
                  <a:srgbClr val="43555D"/>
                </a:solidFill>
                <a:effectLst/>
                <a:latin typeface="Roboto" panose="02000000000000000000" pitchFamily="2" charset="0"/>
              </a:rPr>
              <a:t> are central to our pursuit of knowledge, ideas, and the development of new skills. Individuals can turn to their highest strengths–signature strengths–as a central source of personal motivation to take action in relationships, work, or play.</a:t>
            </a:r>
          </a:p>
          <a:p>
            <a:pPr algn="l"/>
            <a:r>
              <a:rPr lang="en-US" b="1" i="0" dirty="0">
                <a:solidFill>
                  <a:srgbClr val="43555D"/>
                </a:solidFill>
                <a:effectLst/>
                <a:latin typeface="Roboto" panose="02000000000000000000" pitchFamily="2" charset="0"/>
              </a:rPr>
              <a:t>5. Knowledge and learning: “I learn, therefore I know.”</a:t>
            </a:r>
            <a:br>
              <a:rPr lang="en-US" b="0" i="0" dirty="0">
                <a:solidFill>
                  <a:srgbClr val="43555D"/>
                </a:solidFill>
                <a:effectLst/>
                <a:latin typeface="Roboto" panose="02000000000000000000" pitchFamily="2" charset="0"/>
              </a:rPr>
            </a:br>
            <a:r>
              <a:rPr lang="en-US" b="0" i="0" dirty="0">
                <a:solidFill>
                  <a:srgbClr val="43555D"/>
                </a:solidFill>
                <a:effectLst/>
                <a:latin typeface="Roboto" panose="02000000000000000000" pitchFamily="2" charset="0"/>
              </a:rPr>
              <a:t>Research shows the desire and commitment to learning is important to thriving not just for certain people but across groups of people.</a:t>
            </a:r>
          </a:p>
          <a:p>
            <a:pPr algn="l"/>
            <a:r>
              <a:rPr lang="en-US" b="0" i="0" dirty="0">
                <a:solidFill>
                  <a:srgbClr val="43555D"/>
                </a:solidFill>
                <a:effectLst/>
                <a:latin typeface="Roboto" panose="02000000000000000000" pitchFamily="2" charset="0"/>
              </a:rPr>
              <a:t>Character strengths: Here researchers suggest a number of strengths that have been found to support thriving under hardship in academic and vocational domains. These include </a:t>
            </a:r>
            <a:r>
              <a:rPr lang="en-US" b="1" i="0" u="none" strike="noStrike" dirty="0">
                <a:solidFill>
                  <a:srgbClr val="0C78AF"/>
                </a:solidFill>
                <a:effectLst/>
                <a:latin typeface="Roboto" panose="02000000000000000000" pitchFamily="2" charset="0"/>
                <a:hlinkClick r:id="rId12"/>
              </a:rPr>
              <a:t>creativity</a:t>
            </a:r>
            <a:r>
              <a:rPr lang="en-US" b="0" i="0" dirty="0">
                <a:solidFill>
                  <a:srgbClr val="43555D"/>
                </a:solidFill>
                <a:effectLst/>
                <a:latin typeface="Roboto" panose="02000000000000000000" pitchFamily="2" charset="0"/>
              </a:rPr>
              <a:t>, </a:t>
            </a:r>
            <a:r>
              <a:rPr lang="en-US" b="1" i="0" u="none" strike="noStrike" dirty="0">
                <a:solidFill>
                  <a:srgbClr val="0C78AF"/>
                </a:solidFill>
                <a:effectLst/>
                <a:latin typeface="Roboto" panose="02000000000000000000" pitchFamily="2" charset="0"/>
                <a:hlinkClick r:id="rId13"/>
              </a:rPr>
              <a:t>perspective</a:t>
            </a:r>
            <a:r>
              <a:rPr lang="en-US" b="0" i="0" dirty="0">
                <a:solidFill>
                  <a:srgbClr val="43555D"/>
                </a:solidFill>
                <a:effectLst/>
                <a:latin typeface="Roboto" panose="02000000000000000000" pitchFamily="2" charset="0"/>
              </a:rPr>
              <a:t>, </a:t>
            </a:r>
            <a:r>
              <a:rPr lang="en-US" b="1" i="0" u="none" strike="noStrike" dirty="0">
                <a:solidFill>
                  <a:srgbClr val="0C78AF"/>
                </a:solidFill>
                <a:effectLst/>
                <a:latin typeface="Roboto" panose="02000000000000000000" pitchFamily="2" charset="0"/>
                <a:hlinkClick r:id="rId14"/>
              </a:rPr>
              <a:t>appreciation of excellence</a:t>
            </a:r>
            <a:r>
              <a:rPr lang="en-US" b="0" i="0" dirty="0">
                <a:solidFill>
                  <a:srgbClr val="43555D"/>
                </a:solidFill>
                <a:effectLst/>
                <a:latin typeface="Roboto" panose="02000000000000000000" pitchFamily="2" charset="0"/>
              </a:rPr>
              <a:t>, and especially love of learning.</a:t>
            </a:r>
          </a:p>
          <a:p>
            <a:pPr algn="l"/>
            <a:r>
              <a:rPr lang="en-US" b="1" i="0" dirty="0">
                <a:solidFill>
                  <a:srgbClr val="43555D"/>
                </a:solidFill>
                <a:effectLst/>
                <a:latin typeface="Roboto" panose="02000000000000000000" pitchFamily="2" charset="0"/>
              </a:rPr>
              <a:t>6. Psychological resilience: “I overcome, rise up, and benefit from my struggles.”</a:t>
            </a:r>
            <a:r>
              <a:rPr lang="en-US" b="0" i="0" dirty="0">
                <a:solidFill>
                  <a:srgbClr val="43555D"/>
                </a:solidFill>
                <a:effectLst/>
                <a:latin typeface="Roboto" panose="02000000000000000000" pitchFamily="2" charset="0"/>
              </a:rPr>
              <a:t> When stress and adversity arise, those who thrive are able to be flexible and adaptable and even benefit from the problem. The idea here is to move beyond surviving to thriving. Extra workloads, colleague difficulties, new demands–these become sources not to overcome and “ride out” but to benefit from.</a:t>
            </a:r>
          </a:p>
          <a:p>
            <a:pPr algn="l"/>
            <a:r>
              <a:rPr lang="en-US" b="0" i="0" dirty="0">
                <a:solidFill>
                  <a:srgbClr val="43555D"/>
                </a:solidFill>
                <a:effectLst/>
                <a:latin typeface="Roboto" panose="02000000000000000000" pitchFamily="2" charset="0"/>
              </a:rPr>
              <a:t>Character strengths: What helps you become more resilient? In researching this area I’ve found links between all 24 character strengths and resilience. The strength with the most immediate resonance would be perseverance–the capacity to keep going, to overcome obstacles. Other important strengths include hope, </a:t>
            </a:r>
            <a:r>
              <a:rPr lang="en-US" b="1" i="0" u="none" strike="noStrike" dirty="0">
                <a:solidFill>
                  <a:srgbClr val="0C78AF"/>
                </a:solidFill>
                <a:effectLst/>
                <a:latin typeface="Roboto" panose="02000000000000000000" pitchFamily="2" charset="0"/>
                <a:hlinkClick r:id="rId15"/>
              </a:rPr>
              <a:t>gratitude</a:t>
            </a:r>
            <a:r>
              <a:rPr lang="en-US" b="0" i="0" dirty="0">
                <a:solidFill>
                  <a:srgbClr val="43555D"/>
                </a:solidFill>
                <a:effectLst/>
                <a:latin typeface="Roboto" panose="02000000000000000000" pitchFamily="2" charset="0"/>
              </a:rPr>
              <a:t>, </a:t>
            </a:r>
            <a:r>
              <a:rPr lang="en-US" b="1" i="0" u="none" strike="noStrike" dirty="0">
                <a:solidFill>
                  <a:srgbClr val="0C78AF"/>
                </a:solidFill>
                <a:effectLst/>
                <a:latin typeface="Roboto" panose="02000000000000000000" pitchFamily="2" charset="0"/>
                <a:hlinkClick r:id="rId16"/>
              </a:rPr>
              <a:t>forgiveness</a:t>
            </a:r>
            <a:r>
              <a:rPr lang="en-US" b="0" i="0" dirty="0">
                <a:solidFill>
                  <a:srgbClr val="43555D"/>
                </a:solidFill>
                <a:effectLst/>
                <a:latin typeface="Roboto" panose="02000000000000000000" pitchFamily="2" charset="0"/>
              </a:rPr>
              <a:t>, spirituality, curiosity, and </a:t>
            </a:r>
            <a:r>
              <a:rPr lang="en-US" b="1" i="0" u="none" strike="noStrike" dirty="0">
                <a:solidFill>
                  <a:srgbClr val="0C78AF"/>
                </a:solidFill>
                <a:effectLst/>
                <a:latin typeface="Roboto" panose="02000000000000000000" pitchFamily="2" charset="0"/>
                <a:hlinkClick r:id="rId17"/>
              </a:rPr>
              <a:t>kindness</a:t>
            </a:r>
            <a:r>
              <a:rPr lang="en-US" b="0" i="0" dirty="0">
                <a:solidFill>
                  <a:srgbClr val="43555D"/>
                </a:solidFill>
                <a:effectLst/>
                <a:latin typeface="Roboto" panose="02000000000000000000" pitchFamily="2" charset="0"/>
              </a:rPr>
              <a:t>.</a:t>
            </a:r>
          </a:p>
          <a:p>
            <a:pPr algn="l"/>
            <a:r>
              <a:rPr lang="en-US" b="1" i="0" dirty="0">
                <a:solidFill>
                  <a:srgbClr val="43555D"/>
                </a:solidFill>
                <a:effectLst/>
                <a:latin typeface="Roboto" panose="02000000000000000000" pitchFamily="2" charset="0"/>
              </a:rPr>
              <a:t>7. Social competence: “It matters that I connect with others.”</a:t>
            </a:r>
            <a:r>
              <a:rPr lang="en-US" b="0" i="0" dirty="0">
                <a:solidFill>
                  <a:srgbClr val="43555D"/>
                </a:solidFill>
                <a:effectLst/>
                <a:latin typeface="Roboto" panose="02000000000000000000" pitchFamily="2" charset="0"/>
              </a:rPr>
              <a:t> An important enabler of thriving is to access others, connect with them, and benefit from their social support. The building of social competence matters here, such as skills of peaceful conflict resolution, awareness and appreciation of other cultures, and interpersonal skills.</a:t>
            </a:r>
          </a:p>
          <a:p>
            <a:pPr algn="l"/>
            <a:r>
              <a:rPr lang="en-US" b="0" i="0" dirty="0">
                <a:solidFill>
                  <a:srgbClr val="43555D"/>
                </a:solidFill>
                <a:effectLst/>
                <a:latin typeface="Roboto" panose="02000000000000000000" pitchFamily="2" charset="0"/>
              </a:rPr>
              <a:t>Character strengths: The strength of </a:t>
            </a:r>
            <a:r>
              <a:rPr lang="en-US" b="1" i="0" u="none" strike="noStrike" dirty="0">
                <a:solidFill>
                  <a:srgbClr val="0C78AF"/>
                </a:solidFill>
                <a:effectLst/>
                <a:latin typeface="Roboto" panose="02000000000000000000" pitchFamily="2" charset="0"/>
                <a:hlinkClick r:id="rId18"/>
              </a:rPr>
              <a:t>social intelligence</a:t>
            </a:r>
            <a:r>
              <a:rPr lang="en-US" b="0" i="0" dirty="0">
                <a:solidFill>
                  <a:srgbClr val="43555D"/>
                </a:solidFill>
                <a:effectLst/>
                <a:latin typeface="Roboto" panose="02000000000000000000" pitchFamily="2" charset="0"/>
              </a:rPr>
              <a:t> helps us assess situations and people, and respond appropriately. It serves us in sensing what is going on within both ourselves and others and to share those feelings in the spirit of cooperation or connection. Also important here is the strength of </a:t>
            </a:r>
            <a:r>
              <a:rPr lang="en-US" b="1" i="0" u="none" strike="noStrike" dirty="0">
                <a:solidFill>
                  <a:srgbClr val="0C78AF"/>
                </a:solidFill>
                <a:effectLst/>
                <a:latin typeface="Roboto" panose="02000000000000000000" pitchFamily="2" charset="0"/>
                <a:hlinkClick r:id="rId19"/>
              </a:rPr>
              <a:t>love</a:t>
            </a:r>
            <a:r>
              <a:rPr lang="en-US" b="0" i="0" dirty="0">
                <a:solidFill>
                  <a:srgbClr val="43555D"/>
                </a:solidFill>
                <a:effectLst/>
                <a:latin typeface="Roboto" panose="02000000000000000000" pitchFamily="2" charset="0"/>
              </a:rPr>
              <a:t> which involves bonding with others, being warm and genuine with them, and giving/receiving that caring support. The justice-oriented character strengths of leadership, fairness, and teamwork are important for building social competence.</a:t>
            </a:r>
          </a:p>
          <a:p>
            <a:pPr algn="l"/>
            <a:r>
              <a:rPr lang="en-US" b="1" i="0" dirty="0">
                <a:solidFill>
                  <a:srgbClr val="1B313C"/>
                </a:solidFill>
                <a:effectLst/>
                <a:latin typeface="Raleway" panose="020F0502020204030204" pitchFamily="2" charset="0"/>
              </a:rPr>
              <a:t>References</a:t>
            </a:r>
          </a:p>
          <a:p>
            <a:pPr algn="l"/>
            <a:r>
              <a:rPr lang="en-US" b="0" i="0" dirty="0">
                <a:solidFill>
                  <a:srgbClr val="43555D"/>
                </a:solidFill>
                <a:effectLst/>
                <a:latin typeface="Roboto" panose="02000000000000000000" pitchFamily="2" charset="0"/>
              </a:rPr>
              <a:t>Brown, D. J., Arnold, R., Fletcher, D., &amp; Standage, M. (2017). Human thriving A conceptual debate and literature review. European Psychologist, 22(3), 167–179. DOI: 10.1027/1016-9040/a000294</a:t>
            </a:r>
          </a:p>
          <a:p>
            <a:endParaRPr lang="en-US" dirty="0"/>
          </a:p>
        </p:txBody>
      </p:sp>
      <p:sp>
        <p:nvSpPr>
          <p:cNvPr id="4" name="Slide Number Placeholder 3"/>
          <p:cNvSpPr>
            <a:spLocks noGrp="1"/>
          </p:cNvSpPr>
          <p:nvPr>
            <p:ph type="sldNum" sz="quarter" idx="5"/>
          </p:nvPr>
        </p:nvSpPr>
        <p:spPr/>
        <p:txBody>
          <a:bodyPr/>
          <a:lstStyle/>
          <a:p>
            <a:fld id="{D7367C06-1EEE-4A17-B054-25F8DA01782C}" type="slidenum">
              <a:rPr lang="en-US" smtClean="0"/>
              <a:t>25</a:t>
            </a:fld>
            <a:endParaRPr lang="en-US"/>
          </a:p>
        </p:txBody>
      </p:sp>
    </p:spTree>
    <p:extLst>
      <p:ext uri="{BB962C8B-B14F-4D97-AF65-F5344CB8AC3E}">
        <p14:creationId xmlns:p14="http://schemas.microsoft.com/office/powerpoint/2010/main" val="1961821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Five key skills are critical to flourishing at work today and are summarized by the acronym PRISM:</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800" b="1" dirty="0">
                <a:solidFill>
                  <a:srgbClr val="454545"/>
                </a:solidFill>
                <a:effectLst/>
                <a:latin typeface="Helvetica" panose="020B0604020202020204" pitchFamily="34" charset="0"/>
                <a:ea typeface="Calibri" panose="020F0502020204030204" pitchFamily="34" charset="0"/>
              </a:rPr>
              <a:t>Prospection (P)</a:t>
            </a:r>
            <a:r>
              <a:rPr lang="en-US" sz="1800" dirty="0">
                <a:solidFill>
                  <a:srgbClr val="454545"/>
                </a:solidFill>
                <a:effectLst/>
                <a:latin typeface="Helvetica" panose="020B0604020202020204" pitchFamily="34" charset="0"/>
                <a:ea typeface="Calibri" panose="020F0502020204030204" pitchFamily="34" charset="0"/>
              </a:rPr>
              <a:t>: The uniquely human ability to imagine and plan for disparate futures, so that we are in a greater state of empowerment and readiness for whatever is to come.</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800" b="1" dirty="0">
                <a:solidFill>
                  <a:srgbClr val="454545"/>
                </a:solidFill>
                <a:effectLst/>
                <a:latin typeface="Helvetica" panose="020B0604020202020204" pitchFamily="34" charset="0"/>
                <a:ea typeface="Calibri" panose="020F0502020204030204" pitchFamily="34" charset="0"/>
              </a:rPr>
              <a:t>Resilience (R)</a:t>
            </a:r>
            <a:r>
              <a:rPr lang="en-US" sz="1800" dirty="0">
                <a:solidFill>
                  <a:srgbClr val="454545"/>
                </a:solidFill>
                <a:effectLst/>
                <a:latin typeface="Helvetica" panose="020B0604020202020204" pitchFamily="34" charset="0"/>
                <a:ea typeface="Calibri" panose="020F0502020204030204" pitchFamily="34" charset="0"/>
              </a:rPr>
              <a:t>: Bouncing back from change unharmed – or, better yet, growing stronger through adversity.</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800" b="1" dirty="0">
                <a:solidFill>
                  <a:srgbClr val="454545"/>
                </a:solidFill>
                <a:effectLst/>
                <a:latin typeface="Helvetica" panose="020B0604020202020204" pitchFamily="34" charset="0"/>
                <a:ea typeface="Calibri" panose="020F0502020204030204" pitchFamily="34" charset="0"/>
              </a:rPr>
              <a:t>Innovation and creativity (I)</a:t>
            </a:r>
            <a:r>
              <a:rPr lang="en-US" sz="1800" dirty="0">
                <a:solidFill>
                  <a:srgbClr val="454545"/>
                </a:solidFill>
                <a:effectLst/>
                <a:latin typeface="Helvetica" panose="020B0604020202020204" pitchFamily="34" charset="0"/>
                <a:ea typeface="Calibri" panose="020F0502020204030204" pitchFamily="34" charset="0"/>
              </a:rPr>
              <a:t>: The ability to generate novel, surprising, and useful solutions to problems. We can cultivate this ability at all levels.</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800" b="1" dirty="0">
                <a:solidFill>
                  <a:srgbClr val="454545"/>
                </a:solidFill>
                <a:effectLst/>
                <a:latin typeface="Helvetica" panose="020B0604020202020204" pitchFamily="34" charset="0"/>
                <a:ea typeface="Calibri" panose="020F0502020204030204" pitchFamily="34" charset="0"/>
              </a:rPr>
              <a:t>Social support, by way of rapid rapport (S)</a:t>
            </a:r>
            <a:r>
              <a:rPr lang="en-US" sz="1800" dirty="0">
                <a:solidFill>
                  <a:srgbClr val="454545"/>
                </a:solidFill>
                <a:effectLst/>
                <a:latin typeface="Helvetica" panose="020B0604020202020204" pitchFamily="34" charset="0"/>
                <a:ea typeface="Calibri" panose="020F0502020204030204" pitchFamily="34" charset="0"/>
              </a:rPr>
              <a:t>: The ability to build trust quickly across interpersonal difference and geographic distance, with both customers and colleagues</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800" b="1" dirty="0">
                <a:solidFill>
                  <a:srgbClr val="454545"/>
                </a:solidFill>
                <a:effectLst/>
                <a:latin typeface="Helvetica" panose="020B0604020202020204" pitchFamily="34" charset="0"/>
                <a:ea typeface="Calibri" panose="020F0502020204030204" pitchFamily="34" charset="0"/>
              </a:rPr>
              <a:t>Mattering and meaning (M)</a:t>
            </a:r>
            <a:r>
              <a:rPr lang="en-US" sz="1800" dirty="0">
                <a:solidFill>
                  <a:srgbClr val="454545"/>
                </a:solidFill>
                <a:effectLst/>
                <a:latin typeface="Helvetica" panose="020B0604020202020204" pitchFamily="34" charset="0"/>
                <a:ea typeface="Calibri" panose="020F0502020204030204" pitchFamily="34" charset="0"/>
              </a:rPr>
              <a:t>: The motivation to fuel the work of navigating each successive chapter of change.</a:t>
            </a:r>
            <a:endParaRPr lang="en-US" sz="1800" dirty="0">
              <a:solidFill>
                <a:srgbClr val="454545"/>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All of these skills can be developed. And </a:t>
            </a:r>
            <a:r>
              <a:rPr lang="en-US" sz="1800" dirty="0">
                <a:solidFill>
                  <a:srgbClr val="E4AF09"/>
                </a:solidFill>
                <a:effectLst/>
                <a:latin typeface="Helvetica" panose="020B0604020202020204" pitchFamily="34" charset="0"/>
                <a:ea typeface="Calibri" panose="020F0502020204030204" pitchFamily="34" charset="0"/>
                <a:hlinkClick r:id="rId3"/>
              </a:rPr>
              <a:t>leaders have a critical role to play</a:t>
            </a:r>
            <a:r>
              <a:rPr lang="en-US" sz="1800" dirty="0">
                <a:solidFill>
                  <a:srgbClr val="454545"/>
                </a:solidFill>
                <a:effectLst/>
                <a:latin typeface="Helvetica" panose="020B0604020202020204" pitchFamily="34" charset="0"/>
                <a:ea typeface="Calibri" panose="020F0502020204030204" pitchFamily="34" charset="0"/>
              </a:rPr>
              <a:t> in helping to instill them in the workforce. Organizations that focus their talent efforts on developing these meta-skills will be more agile, successful, and future-proof.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We’re thrilled that the science underpinning this research, including details on how to build these skills, is now available for a general audience in </a:t>
            </a:r>
            <a:r>
              <a:rPr lang="en-US" sz="1800" i="1" dirty="0" err="1">
                <a:solidFill>
                  <a:srgbClr val="454545"/>
                </a:solidFill>
                <a:effectLst/>
                <a:latin typeface="Helvetica" panose="020B0604020202020204" pitchFamily="34" charset="0"/>
                <a:ea typeface="Calibri" panose="020F0502020204030204" pitchFamily="34" charset="0"/>
              </a:rPr>
              <a:t>Tomorrowmind</a:t>
            </a:r>
            <a:r>
              <a:rPr lang="en-US" sz="1800" dirty="0">
                <a:solidFill>
                  <a:srgbClr val="454545"/>
                </a:solidFill>
                <a:effectLst/>
                <a:latin typeface="Helvetica" panose="020B0604020202020204" pitchFamily="34" charset="0"/>
                <a:ea typeface="Calibri" panose="020F0502020204030204" pitchFamily="34" charset="0"/>
              </a:rPr>
              <a:t>. We also include our recommendations on how corporations can sustainably tackle this work through a more holistic approach to human capital management.</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7367C06-1EEE-4A17-B054-25F8DA01782C}" type="slidenum">
              <a:rPr lang="en-US" smtClean="0"/>
              <a:t>26</a:t>
            </a:fld>
            <a:endParaRPr lang="en-US"/>
          </a:p>
        </p:txBody>
      </p:sp>
    </p:spTree>
    <p:extLst>
      <p:ext uri="{BB962C8B-B14F-4D97-AF65-F5344CB8AC3E}">
        <p14:creationId xmlns:p14="http://schemas.microsoft.com/office/powerpoint/2010/main" val="3355093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d3c0a46c6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d3c0a46c6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8376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4"/>
                </a:solidFill>
                <a:effectLst/>
                <a:latin typeface="Google Sans"/>
              </a:rPr>
              <a:t>What is Seligman's theory of happiness?</a:t>
            </a:r>
            <a:endParaRPr lang="en-US" b="0" i="0" dirty="0">
              <a:solidFill>
                <a:srgbClr val="202124"/>
              </a:solidFill>
              <a:effectLst/>
              <a:latin typeface="Roboto" panose="02000000000000000000" pitchFamily="2" charset="0"/>
            </a:endParaRPr>
          </a:p>
          <a:p>
            <a:pPr algn="l"/>
            <a:r>
              <a:rPr lang="en-US" b="0" i="0" dirty="0">
                <a:solidFill>
                  <a:srgbClr val="4D5156"/>
                </a:solidFill>
                <a:effectLst/>
                <a:latin typeface="Google Sans"/>
              </a:rPr>
              <a:t>This vision of happiness combines the virtue ethics of Confucius, Mencius and Aristotle with modern psychological theories of motivation. Seligman's conclusion is that </a:t>
            </a:r>
            <a:r>
              <a:rPr lang="en-US" b="0" i="0" dirty="0">
                <a:solidFill>
                  <a:srgbClr val="040C28"/>
                </a:solidFill>
                <a:effectLst/>
                <a:latin typeface="Google Sans"/>
              </a:rPr>
              <a:t>happiness has three dimensions that can be cultivated: the Pleasant Life, the Good Life, and the Meaningful Life</a:t>
            </a:r>
            <a:r>
              <a:rPr lang="en-US" b="0" i="0" dirty="0">
                <a:solidFill>
                  <a:srgbClr val="4D5156"/>
                </a:solidFill>
                <a:effectLst/>
                <a:latin typeface="Google Sans"/>
              </a:rPr>
              <a:t>.</a:t>
            </a:r>
          </a:p>
          <a:p>
            <a:pPr algn="l"/>
            <a:endParaRPr lang="en-US" b="0" i="0" dirty="0">
              <a:solidFill>
                <a:srgbClr val="4D5156"/>
              </a:solidFill>
              <a:effectLst/>
              <a:latin typeface="Google Sans"/>
            </a:endParaRPr>
          </a:p>
          <a:p>
            <a:pPr algn="l"/>
            <a:r>
              <a:rPr lang="en-US" b="0" i="0" dirty="0">
                <a:solidFill>
                  <a:srgbClr val="202124"/>
                </a:solidFill>
                <a:effectLst/>
                <a:latin typeface="Roboto" panose="02000000000000000000" pitchFamily="2" charset="0"/>
              </a:rPr>
              <a:t>https://www.pursuit-of-happiness.org/history-of-happiness/martin-seligman-psychology/</a:t>
            </a:r>
            <a:r>
              <a:rPr lang="en-US" b="0" i="0" dirty="0">
                <a:solidFill>
                  <a:srgbClr val="4D5156"/>
                </a:solidFill>
                <a:effectLst/>
                <a:latin typeface="Google Sans"/>
              </a:rPr>
              <a:t> </a:t>
            </a:r>
            <a:endParaRPr lang="en-US" b="0" i="0" dirty="0">
              <a:solidFill>
                <a:srgbClr val="202124"/>
              </a:solidFill>
              <a:effectLst/>
              <a:latin typeface="Roboto" panose="02000000000000000000" pitchFamily="2" charset="0"/>
            </a:endParaRPr>
          </a:p>
          <a:p>
            <a:endParaRPr lang="en-US" dirty="0"/>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Seligman Flourish and Perma explanatory style VIA Emails.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Epictetus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Brooks Arthur and David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Podcasts - Yale Russo</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Habits - Rubin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Single tasking - Flow</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Balance (Wheel) imbalance at the right time. </a:t>
            </a:r>
            <a:endParaRPr lang="en-US" sz="1800" dirty="0">
              <a:effectLst/>
              <a:latin typeface="Calibri" panose="020F0502020204030204" pitchFamily="34" charset="0"/>
              <a:ea typeface="Calibri" panose="020F0502020204030204" pitchFamily="34" charset="0"/>
            </a:endParaRPr>
          </a:p>
          <a:p>
            <a:endParaRPr lang="en-US" dirty="0"/>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Book Summary Build the Life you want: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That means creating four sturdy pillars that will elevate you, every single day. What are those pillars? Family, friends, meaningful work, and spirituality.</a:t>
            </a:r>
            <a:endParaRPr lang="en-US" sz="1800" dirty="0">
              <a:effectLst/>
              <a:latin typeface="Calibri" panose="020F0502020204030204" pitchFamily="34" charset="0"/>
              <a:ea typeface="Calibri" panose="020F0502020204030204" pitchFamily="34" charset="0"/>
            </a:endParaRPr>
          </a:p>
          <a:p>
            <a:endParaRPr lang="en-US" dirty="0"/>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What makes humans thrive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Human thriving often involves a combination of factors such as strong social connections, a sense of purpose, good physical and mental health, and opportunities for personal growth. It varies for each individual.</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Thriving individuals often cultivate habits like maintaining a healthy routine, setting goals, practicing gratitude, engaging in regular exercise, fostering positive relationships, seeking personal development, and prioritizing self-care. These habits contribute to a balanced and fulfilling life.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An effective morning routine for thriving usually includes elements like: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Early Wake-up: Providing ample time for a calm start.</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Hydration: Drinking water to rehydrate after sleep.</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Physical Activity: Incorporating exercise for energy and well-being.</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Mindfulness or Meditation: Promoting mental clarity and focus.</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Nutritious Breakfast: Fueling the body with a balanced meal.</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Goal Setting: Planning tasks for the day ahead.</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Positive Affirmations: Cultivating a positive mindset.</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Learning or Reading: Stimulating the mind with new information.</a:t>
            </a:r>
            <a:endParaRPr lang="en-US" sz="1800" dirty="0">
              <a:solidFill>
                <a:srgbClr val="454545"/>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Customizing these components based on personal preferences and priorities can enhance the effectiveness of the morning routine.</a:t>
            </a:r>
            <a:endParaRPr lang="en-US" sz="1800" dirty="0">
              <a:effectLst/>
              <a:latin typeface="Calibri" panose="020F0502020204030204" pitchFamily="34" charset="0"/>
              <a:ea typeface="Calibri" panose="020F0502020204030204" pitchFamily="34" charset="0"/>
            </a:endParaRPr>
          </a:p>
          <a:p>
            <a:endParaRPr lang="en-US" dirty="0"/>
          </a:p>
          <a:p>
            <a:pPr algn="l"/>
            <a:r>
              <a:rPr lang="en-US" b="0" i="0" dirty="0">
                <a:solidFill>
                  <a:srgbClr val="202124"/>
                </a:solidFill>
                <a:effectLst/>
                <a:latin typeface="Google Sans"/>
              </a:rPr>
              <a:t>What is human thriving?</a:t>
            </a:r>
            <a:endParaRPr lang="en-US" b="0" i="0" dirty="0">
              <a:solidFill>
                <a:srgbClr val="202124"/>
              </a:solidFill>
              <a:effectLst/>
              <a:latin typeface="Roboto" panose="02000000000000000000" pitchFamily="2" charset="0"/>
            </a:endParaRPr>
          </a:p>
          <a:p>
            <a:pPr algn="l"/>
            <a:r>
              <a:rPr lang="en-US" b="0" i="0" dirty="0">
                <a:solidFill>
                  <a:srgbClr val="4D5156"/>
                </a:solidFill>
                <a:effectLst/>
                <a:latin typeface="Google Sans"/>
              </a:rPr>
              <a:t>Specifically, human thriving was defined as the joint experience of development and success, which can be realized through effective holistic functioning and observed through the experience of a high-level of well-being and a perceived high-level of performance.</a:t>
            </a:r>
            <a:endParaRPr lang="en-US" b="0" i="0" dirty="0">
              <a:solidFill>
                <a:srgbClr val="202124"/>
              </a:solidFill>
              <a:effectLst/>
              <a:latin typeface="Roboto" panose="02000000000000000000" pitchFamily="2" charset="0"/>
            </a:endParaRPr>
          </a:p>
          <a:p>
            <a:endParaRPr lang="en-US" dirty="0"/>
          </a:p>
          <a:p>
            <a:pPr algn="l"/>
            <a:r>
              <a:rPr lang="en-US" b="0" i="0" dirty="0">
                <a:solidFill>
                  <a:srgbClr val="202124"/>
                </a:solidFill>
                <a:effectLst/>
                <a:latin typeface="Google Sans"/>
              </a:rPr>
              <a:t>How does a person thrive?</a:t>
            </a:r>
            <a:endParaRPr lang="en-US" b="0" i="0" dirty="0">
              <a:solidFill>
                <a:srgbClr val="202124"/>
              </a:solidFill>
              <a:effectLst/>
              <a:latin typeface="Roboto" panose="02000000000000000000" pitchFamily="2" charset="0"/>
            </a:endParaRPr>
          </a:p>
          <a:p>
            <a:pPr algn="l"/>
            <a:r>
              <a:rPr lang="en-US" b="0" i="0" dirty="0">
                <a:solidFill>
                  <a:srgbClr val="4D5156"/>
                </a:solidFill>
                <a:effectLst/>
                <a:latin typeface="Google Sans"/>
              </a:rPr>
              <a:t>The strength with the most immediate resonance would be </a:t>
            </a:r>
            <a:r>
              <a:rPr lang="en-US" b="0" i="0" dirty="0">
                <a:solidFill>
                  <a:srgbClr val="040C28"/>
                </a:solidFill>
                <a:effectLst/>
                <a:latin typeface="Google Sans"/>
              </a:rPr>
              <a:t>perseverance–the capacity to keep going, to overcome obstacles</a:t>
            </a:r>
            <a:r>
              <a:rPr lang="en-US" b="0" i="0" dirty="0">
                <a:solidFill>
                  <a:srgbClr val="4D5156"/>
                </a:solidFill>
                <a:effectLst/>
                <a:latin typeface="Google Sans"/>
              </a:rPr>
              <a:t>. Other important strengths include hope, gratitude, forgiveness, spirituality, curiosity, and kindness</a:t>
            </a:r>
            <a:endParaRPr lang="en-US" b="0" i="0" dirty="0">
              <a:solidFill>
                <a:srgbClr val="202124"/>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D7367C06-1EEE-4A17-B054-25F8DA01782C}" type="slidenum">
              <a:rPr lang="en-US" smtClean="0"/>
              <a:t>2</a:t>
            </a:fld>
            <a:endParaRPr lang="en-US"/>
          </a:p>
        </p:txBody>
      </p:sp>
    </p:spTree>
    <p:extLst>
      <p:ext uri="{BB962C8B-B14F-4D97-AF65-F5344CB8AC3E}">
        <p14:creationId xmlns:p14="http://schemas.microsoft.com/office/powerpoint/2010/main" val="2931671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d3c0a46c6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d3c0a46c6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Start small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Customize for your personality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Create a system to make it easy</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d3c0a46c6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d3c0a46c6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algn="l"/>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Maintaining a healthy routine</a:t>
            </a:r>
          </a:p>
          <a:p>
            <a:pPr marL="0" algn="l"/>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Setting goals, </a:t>
            </a:r>
          </a:p>
          <a:p>
            <a:pPr marL="0" algn="l"/>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Practicing gratitude, </a:t>
            </a:r>
          </a:p>
          <a:p>
            <a:pPr marL="0" algn="l"/>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Engaging in regular exercise, </a:t>
            </a:r>
          </a:p>
          <a:p>
            <a:pPr marL="0" algn="l"/>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Fostering positive relationships, </a:t>
            </a:r>
          </a:p>
          <a:p>
            <a:pPr marL="0" algn="l"/>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Seeking personal development</a:t>
            </a:r>
          </a:p>
          <a:p>
            <a:pPr marL="0" algn="l"/>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Prioritizing self-care.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0" algn="l"/>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An effective morning routine for thriving usually includes elements like:</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l">
              <a:buSzPts val="1000"/>
              <a:buFont typeface="Symbol" panose="05050102010706020507" pitchFamily="18" charset="2"/>
              <a:buChar char=""/>
              <a:tabLst>
                <a:tab pos="457200" algn="l"/>
              </a:tabLst>
            </a:pPr>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		Early Wake-up: Providing ample time for a calm start.</a:t>
            </a:r>
          </a:p>
          <a:p>
            <a:pPr marL="342900" indent="-342900" algn="l">
              <a:buSzPts val="1000"/>
              <a:buFont typeface="Symbol" panose="05050102010706020507" pitchFamily="18" charset="2"/>
              <a:buChar char=""/>
              <a:tabLst>
                <a:tab pos="457200" algn="l"/>
              </a:tabLst>
            </a:pPr>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		Hydration: Drinking water to rehydrate after sleep.</a:t>
            </a:r>
          </a:p>
          <a:p>
            <a:pPr marL="342900" indent="-342900" algn="l">
              <a:buSzPts val="1000"/>
              <a:buFont typeface="Symbol" panose="05050102010706020507" pitchFamily="18" charset="2"/>
              <a:buChar char=""/>
              <a:tabLst>
                <a:tab pos="457200" algn="l"/>
              </a:tabLst>
            </a:pPr>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		Physical Activity: Incorporating exercise for energy and well-being.</a:t>
            </a:r>
          </a:p>
          <a:p>
            <a:pPr marL="342900" indent="-342900" algn="l">
              <a:buSzPts val="1000"/>
              <a:buFont typeface="Symbol" panose="05050102010706020507" pitchFamily="18" charset="2"/>
              <a:buChar char=""/>
              <a:tabLst>
                <a:tab pos="457200" algn="l"/>
              </a:tabLst>
            </a:pPr>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		Mindfulness or Meditation: Promoting mental clarity and focus.</a:t>
            </a:r>
          </a:p>
          <a:p>
            <a:pPr marL="342900" indent="-342900" algn="l">
              <a:buSzPts val="1000"/>
              <a:buFont typeface="Symbol" panose="05050102010706020507" pitchFamily="18" charset="2"/>
              <a:buChar char=""/>
              <a:tabLst>
                <a:tab pos="457200" algn="l"/>
              </a:tabLst>
            </a:pPr>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		Nutritious Breakfast: Fueling the body with a balanced meal.</a:t>
            </a:r>
          </a:p>
          <a:p>
            <a:pPr marL="342900" indent="-342900" algn="l">
              <a:buSzPts val="1000"/>
              <a:buFont typeface="Symbol" panose="05050102010706020507" pitchFamily="18" charset="2"/>
              <a:buChar char=""/>
              <a:tabLst>
                <a:tab pos="457200" algn="l"/>
              </a:tabLst>
            </a:pPr>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		Goal Setting: Planning tasks for the day ahead.</a:t>
            </a:r>
          </a:p>
          <a:p>
            <a:pPr marL="342900" indent="-342900" algn="l">
              <a:buSzPts val="1000"/>
              <a:buFont typeface="Symbol" panose="05050102010706020507" pitchFamily="18" charset="2"/>
              <a:buChar char=""/>
              <a:tabLst>
                <a:tab pos="457200" algn="l"/>
              </a:tabLst>
            </a:pPr>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		Positive Affirmations: Cultivating a positive mindset.</a:t>
            </a:r>
          </a:p>
          <a:p>
            <a:pPr marL="342900" indent="-342900" algn="l">
              <a:buSzPts val="1000"/>
              <a:buFont typeface="Symbol" panose="05050102010706020507" pitchFamily="18" charset="2"/>
              <a:buChar char=""/>
              <a:tabLst>
                <a:tab pos="457200" algn="l"/>
              </a:tabLst>
            </a:pPr>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		Learning or Reading: Stimulating the mind with new information.</a:t>
            </a:r>
          </a:p>
          <a:p>
            <a:pPr marL="0" algn="l"/>
            <a:r>
              <a:rPr lang="en-US"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Customizing these components based on personal preferences and priorities can enhance the effectiveness of the morning routine.</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79588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U.S. COAST GUARD ACADEMY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Wellness &amp; Resilience Day </a:t>
            </a:r>
          </a:p>
          <a:p>
            <a:r>
              <a:rPr lang="en-US" sz="1800" b="0" i="0" u="none" strike="noStrike" baseline="0" dirty="0">
                <a:solidFill>
                  <a:srgbClr val="000000"/>
                </a:solidFill>
                <a:latin typeface="Arial" panose="020B0604020202020204" pitchFamily="34" charset="0"/>
              </a:rPr>
              <a:t>11 January 2024 </a:t>
            </a:r>
          </a:p>
          <a:p>
            <a:r>
              <a:rPr lang="en-US" sz="1800" b="0" i="0" u="none" strike="noStrike" baseline="0" dirty="0">
                <a:solidFill>
                  <a:srgbClr val="000000"/>
                </a:solidFill>
                <a:latin typeface="Arial" panose="020B0604020202020204" pitchFamily="34" charset="0"/>
              </a:rPr>
              <a:t>CGA’s most valuable asset is the professional Community it creates to meet the vital mission of cultivating service-ready officers. The work this Community undertakes is difficult, dynamic, and unrelenting. The Corps of Cadets and CGA Community are in need of rejuvenation and healing. Wellness &amp; Resilience Day creates an opportunity for the CGA Community to pause and focus on health and wellness while building capacity for individual and </a:t>
            </a:r>
            <a:r>
              <a:rPr lang="en-US" sz="1800" b="0" i="1" u="none" strike="noStrike" baseline="0" dirty="0">
                <a:solidFill>
                  <a:srgbClr val="000000"/>
                </a:solidFill>
                <a:latin typeface="Arial" panose="020B0604020202020204" pitchFamily="34" charset="0"/>
              </a:rPr>
              <a:t>Community </a:t>
            </a:r>
            <a:r>
              <a:rPr lang="en-US" sz="1800" b="0" i="0" u="none" strike="noStrike" baseline="0" dirty="0">
                <a:solidFill>
                  <a:srgbClr val="000000"/>
                </a:solidFill>
                <a:latin typeface="Arial" panose="020B0604020202020204" pitchFamily="34" charset="0"/>
              </a:rPr>
              <a:t>resilience.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Time </a:t>
            </a:r>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Topic/Event </a:t>
            </a:r>
            <a:r>
              <a:rPr lang="en-US" sz="1800" b="0" i="0" u="none" strike="noStrike" baseline="0" dirty="0">
                <a:solidFill>
                  <a:srgbClr val="000000"/>
                </a:solidFill>
                <a:latin typeface="Arial" panose="020B0604020202020204" pitchFamily="34" charset="0"/>
              </a:rPr>
              <a:t>	</a:t>
            </a:r>
          </a:p>
          <a:p>
            <a:r>
              <a:rPr lang="en-US" sz="1800" b="0" i="0" u="none" strike="noStrike" baseline="0" dirty="0">
                <a:solidFill>
                  <a:srgbClr val="000000"/>
                </a:solidFill>
                <a:latin typeface="Arial" panose="020B0604020202020204" pitchFamily="34" charset="0"/>
              </a:rPr>
              <a:t>0745-0755 	</a:t>
            </a:r>
            <a:r>
              <a:rPr lang="en-US" sz="1800" b="1" i="1" u="none" strike="noStrike" baseline="0" dirty="0">
                <a:solidFill>
                  <a:srgbClr val="000000"/>
                </a:solidFill>
                <a:latin typeface="Arial" panose="020B0604020202020204" pitchFamily="34" charset="0"/>
              </a:rPr>
              <a:t>Welcome Remarks </a:t>
            </a:r>
            <a:r>
              <a:rPr lang="en-US" sz="1800" b="0" i="0" u="none" strike="noStrike" baseline="0" dirty="0">
                <a:solidFill>
                  <a:srgbClr val="000000"/>
                </a:solidFill>
                <a:latin typeface="Arial" panose="020B0604020202020204" pitchFamily="34" charset="0"/>
              </a:rPr>
              <a:t>by RADM Michael J. Johnston, Superintendent, Coast Guard Academy 	</a:t>
            </a:r>
          </a:p>
          <a:p>
            <a:r>
              <a:rPr lang="en-US" sz="1800" b="0" i="0" u="none" strike="noStrike" baseline="0" dirty="0">
                <a:solidFill>
                  <a:srgbClr val="000000"/>
                </a:solidFill>
                <a:latin typeface="Arial" panose="020B0604020202020204" pitchFamily="34" charset="0"/>
              </a:rPr>
              <a:t>0755-0805 	</a:t>
            </a:r>
            <a:r>
              <a:rPr lang="en-US" sz="1800" b="1" i="1" u="none" strike="noStrike" baseline="0" dirty="0">
                <a:solidFill>
                  <a:srgbClr val="000000"/>
                </a:solidFill>
                <a:latin typeface="Arial" panose="020B0604020202020204" pitchFamily="34" charset="0"/>
              </a:rPr>
              <a:t>Introduction to Primary Prevention </a:t>
            </a:r>
            <a:r>
              <a:rPr lang="en-US" sz="1800" b="0" i="0" u="none" strike="noStrike" baseline="0" dirty="0">
                <a:solidFill>
                  <a:srgbClr val="000000"/>
                </a:solidFill>
                <a:latin typeface="Arial" panose="020B0604020202020204" pitchFamily="34" charset="0"/>
              </a:rPr>
              <a:t>by Dr. Garland-Jackson, USCG’s Primary Prevention Program Manager 	</a:t>
            </a:r>
          </a:p>
          <a:p>
            <a:r>
              <a:rPr lang="en-US" sz="1800" b="0" i="0" u="none" strike="noStrike" baseline="0" dirty="0">
                <a:solidFill>
                  <a:srgbClr val="000000"/>
                </a:solidFill>
                <a:latin typeface="Arial" panose="020B0604020202020204" pitchFamily="34" charset="0"/>
              </a:rPr>
              <a:t>0805-0900 	</a:t>
            </a:r>
            <a:r>
              <a:rPr lang="en-US" sz="1800" b="1" i="1" u="none" strike="noStrike" baseline="0" dirty="0">
                <a:solidFill>
                  <a:srgbClr val="000000"/>
                </a:solidFill>
                <a:latin typeface="Arial" panose="020B0604020202020204" pitchFamily="34" charset="0"/>
              </a:rPr>
              <a:t>Stories of Stress </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Modeling vulnerability &amp; creating opportunity for empathy, these monologues create shared moments of connection </a:t>
            </a:r>
            <a:r>
              <a:rPr lang="en-US" sz="1800" b="1" i="1" u="none" strike="noStrike" baseline="0" dirty="0">
                <a:solidFill>
                  <a:srgbClr val="000000"/>
                </a:solidFill>
                <a:latin typeface="Arial" panose="020B0604020202020204" pitchFamily="34" charset="0"/>
              </a:rPr>
              <a:t>for </a:t>
            </a:r>
            <a:r>
              <a:rPr lang="en-US" sz="1800" b="0" i="1" u="none" strike="noStrike" baseline="0" dirty="0">
                <a:solidFill>
                  <a:srgbClr val="000000"/>
                </a:solidFill>
                <a:latin typeface="Arial" panose="020B0604020202020204" pitchFamily="34" charset="0"/>
              </a:rPr>
              <a:t>members of the CGA Community </a:t>
            </a:r>
            <a:r>
              <a:rPr lang="en-US" sz="1800" b="1" i="1" u="none" strike="noStrike" baseline="0" dirty="0">
                <a:solidFill>
                  <a:srgbClr val="000000"/>
                </a:solidFill>
                <a:latin typeface="Arial" panose="020B0604020202020204" pitchFamily="34" charset="0"/>
              </a:rPr>
              <a:t>by </a:t>
            </a:r>
            <a:r>
              <a:rPr lang="en-US" sz="1800" b="0" i="1" u="none" strike="noStrike" baseline="0" dirty="0">
                <a:solidFill>
                  <a:srgbClr val="000000"/>
                </a:solidFill>
                <a:latin typeface="Arial" panose="020B0604020202020204" pitchFamily="34" charset="0"/>
              </a:rPr>
              <a:t>members of the CGA Community. </a:t>
            </a:r>
            <a:r>
              <a:rPr lang="en-US" sz="1800" b="0" i="0" u="none" strike="noStrike" baseline="0" dirty="0">
                <a:solidFill>
                  <a:srgbClr val="000000"/>
                </a:solidFill>
                <a:latin typeface="Arial" panose="020B0604020202020204" pitchFamily="34" charset="0"/>
              </a:rPr>
              <a:t>	</a:t>
            </a:r>
          </a:p>
          <a:p>
            <a:r>
              <a:rPr lang="en-US" sz="1800" b="0" i="0" u="none" strike="noStrike" baseline="0" dirty="0">
                <a:solidFill>
                  <a:srgbClr val="000000"/>
                </a:solidFill>
                <a:latin typeface="Arial" panose="020B0604020202020204" pitchFamily="34" charset="0"/>
              </a:rPr>
              <a:t>0915-1130 	</a:t>
            </a:r>
            <a:r>
              <a:rPr lang="en-US" sz="1800" b="1" i="1" u="none" strike="noStrike" baseline="0" dirty="0">
                <a:solidFill>
                  <a:srgbClr val="000000"/>
                </a:solidFill>
                <a:latin typeface="Arial" panose="020B0604020202020204" pitchFamily="34" charset="0"/>
              </a:rPr>
              <a:t>Meeting People Where They Are: </a:t>
            </a:r>
            <a:endParaRPr lang="en-US" sz="1800" b="0" i="0" u="none" strike="noStrike" baseline="0" dirty="0">
              <a:solidFill>
                <a:srgbClr val="000000"/>
              </a:solidFill>
              <a:latin typeface="Arial" panose="020B0604020202020204" pitchFamily="34" charset="0"/>
            </a:endParaRPr>
          </a:p>
          <a:p>
            <a:r>
              <a:rPr lang="en-US" sz="1800" b="0" i="1" u="none" strike="noStrike" baseline="0" dirty="0">
                <a:solidFill>
                  <a:srgbClr val="000000"/>
                </a:solidFill>
                <a:latin typeface="Arial" panose="020B0604020202020204" pitchFamily="34" charset="0"/>
              </a:rPr>
              <a:t>Workshop </a:t>
            </a:r>
            <a:r>
              <a:rPr lang="en-US" sz="1800" b="0" i="1" u="none" strike="noStrike" baseline="0" dirty="0">
                <a:solidFill>
                  <a:srgbClr val="000000"/>
                </a:solidFill>
                <a:latin typeface="Calibri" panose="020F0502020204030204" pitchFamily="34" charset="0"/>
              </a:rPr>
              <a:t>sessions </a:t>
            </a:r>
            <a:r>
              <a:rPr lang="en-US" sz="1800" b="0" i="1" u="none" strike="noStrike" baseline="0" dirty="0">
                <a:solidFill>
                  <a:srgbClr val="000000"/>
                </a:solidFill>
                <a:latin typeface="Arial" panose="020B0604020202020204" pitchFamily="34" charset="0"/>
              </a:rPr>
              <a:t>for conducting mental health pulse checks &amp; seeking proper care as well as having a healthy relationship with alcohol or other releases. </a:t>
            </a:r>
            <a:r>
              <a:rPr lang="en-US" sz="1800" b="0" i="0" u="none" strike="noStrike" baseline="0" dirty="0">
                <a:solidFill>
                  <a:srgbClr val="000000"/>
                </a:solidFill>
                <a:latin typeface="Arial" panose="020B0604020202020204" pitchFamily="34" charset="0"/>
              </a:rPr>
              <a:t>	</a:t>
            </a:r>
          </a:p>
          <a:p>
            <a:r>
              <a:rPr lang="en-US" sz="1800" b="0" i="0" u="none" strike="noStrike" baseline="0" dirty="0">
                <a:solidFill>
                  <a:srgbClr val="000000"/>
                </a:solidFill>
                <a:latin typeface="Arial" panose="020B0604020202020204" pitchFamily="34" charset="0"/>
              </a:rPr>
              <a:t>1145-1245 	Lunch and The Role of </a:t>
            </a:r>
            <a:r>
              <a:rPr lang="en-US" sz="1800" b="1" i="1" u="none" strike="noStrike" baseline="0" dirty="0">
                <a:solidFill>
                  <a:srgbClr val="000000"/>
                </a:solidFill>
                <a:latin typeface="Arial" panose="020B0604020202020204" pitchFamily="34" charset="0"/>
              </a:rPr>
              <a:t>Nutrition </a:t>
            </a:r>
            <a:r>
              <a:rPr lang="en-US" sz="1800" b="0" i="0" u="none" strike="noStrike" baseline="0" dirty="0">
                <a:solidFill>
                  <a:srgbClr val="000000"/>
                </a:solidFill>
                <a:latin typeface="Arial" panose="020B0604020202020204" pitchFamily="34" charset="0"/>
              </a:rPr>
              <a:t>Workshop 	</a:t>
            </a:r>
          </a:p>
          <a:p>
            <a:r>
              <a:rPr lang="en-US" sz="1800" b="0" i="0" u="none" strike="noStrike" baseline="0" dirty="0">
                <a:solidFill>
                  <a:srgbClr val="000000"/>
                </a:solidFill>
                <a:latin typeface="Arial" panose="020B0604020202020204" pitchFamily="34" charset="0"/>
              </a:rPr>
              <a:t>1300-1515 	</a:t>
            </a:r>
            <a:r>
              <a:rPr lang="en-US" sz="1800" b="1" i="1" u="none" strike="noStrike" baseline="0" dirty="0">
                <a:solidFill>
                  <a:srgbClr val="000000"/>
                </a:solidFill>
                <a:latin typeface="Arial" panose="020B0604020202020204" pitchFamily="34" charset="0"/>
              </a:rPr>
              <a:t>Facets of Wellbeing </a:t>
            </a:r>
            <a:endParaRPr lang="en-US" sz="1800" b="0" i="0" u="none" strike="noStrike" baseline="0" dirty="0">
              <a:solidFill>
                <a:srgbClr val="000000"/>
              </a:solidFill>
              <a:latin typeface="Arial" panose="020B0604020202020204" pitchFamily="34" charset="0"/>
            </a:endParaRPr>
          </a:p>
          <a:p>
            <a:r>
              <a:rPr lang="en-US" sz="1800" b="0" i="1" u="none" strike="noStrike" baseline="0" dirty="0">
                <a:solidFill>
                  <a:srgbClr val="000000"/>
                </a:solidFill>
                <a:latin typeface="Arial" panose="020B0604020202020204" pitchFamily="34" charset="0"/>
              </a:rPr>
              <a:t>Workshop </a:t>
            </a:r>
            <a:r>
              <a:rPr lang="en-US" sz="1800" b="0" i="1" u="none" strike="noStrike" baseline="0" dirty="0">
                <a:solidFill>
                  <a:srgbClr val="000000"/>
                </a:solidFill>
                <a:latin typeface="Calibri" panose="020F0502020204030204" pitchFamily="34" charset="0"/>
              </a:rPr>
              <a:t>session offerings </a:t>
            </a:r>
            <a:r>
              <a:rPr lang="en-US" sz="1800" b="0" i="1" u="none" strike="noStrike" baseline="0" dirty="0">
                <a:solidFill>
                  <a:srgbClr val="000000"/>
                </a:solidFill>
                <a:latin typeface="Arial" panose="020B0604020202020204" pitchFamily="34" charset="0"/>
              </a:rPr>
              <a:t>on physical &amp; sleep, mental &amp; emotional, relational/familial &amp; social, spiritual &amp; religious, and financial aspects of wellbeing. </a:t>
            </a:r>
            <a:r>
              <a:rPr lang="en-US" sz="1800" b="0" i="0" u="none" strike="noStrike" baseline="0" dirty="0">
                <a:solidFill>
                  <a:srgbClr val="000000"/>
                </a:solidFill>
                <a:latin typeface="Arial" panose="020B0604020202020204" pitchFamily="34" charset="0"/>
              </a:rPr>
              <a:t>	</a:t>
            </a:r>
          </a:p>
          <a:p>
            <a:r>
              <a:rPr lang="en-US" sz="1800" b="0" i="0" u="none" strike="noStrike" baseline="0" dirty="0">
                <a:solidFill>
                  <a:srgbClr val="000000"/>
                </a:solidFill>
                <a:latin typeface="Arial" panose="020B0604020202020204" pitchFamily="34" charset="0"/>
              </a:rPr>
              <a:t>1530-1630 	</a:t>
            </a:r>
            <a:r>
              <a:rPr lang="en-US" sz="1800" b="1" i="1" u="none" strike="noStrike" baseline="0" dirty="0">
                <a:solidFill>
                  <a:srgbClr val="000000"/>
                </a:solidFill>
                <a:latin typeface="Arial" panose="020B0604020202020204" pitchFamily="34" charset="0"/>
              </a:rPr>
              <a:t>Afternoon Keynote </a:t>
            </a:r>
            <a:r>
              <a:rPr lang="en-US" sz="1800" b="0" i="0" u="none" strike="noStrike" baseline="0" dirty="0">
                <a:solidFill>
                  <a:srgbClr val="000000"/>
                </a:solidFill>
                <a:latin typeface="Arial" panose="020B0604020202020204" pitchFamily="34" charset="0"/>
              </a:rPr>
              <a:t>Speaker – </a:t>
            </a:r>
            <a:r>
              <a:rPr lang="en-US" sz="1800" b="0" i="1" u="none" strike="noStrike" baseline="0" dirty="0">
                <a:solidFill>
                  <a:srgbClr val="000000"/>
                </a:solidFill>
                <a:latin typeface="Arial" panose="020B0604020202020204" pitchFamily="34" charset="0"/>
              </a:rPr>
              <a:t>A presentation to tie everything together -- health, wellness, post-traumatic growth, &amp; paths toward balance/happiness -- </a:t>
            </a:r>
            <a:r>
              <a:rPr lang="en-US" sz="1800" b="0" i="0" u="none" strike="noStrike" baseline="0" dirty="0">
                <a:solidFill>
                  <a:srgbClr val="000000"/>
                </a:solidFill>
                <a:latin typeface="Arial" panose="020B0604020202020204" pitchFamily="34" charset="0"/>
              </a:rPr>
              <a:t>	</a:t>
            </a:r>
          </a:p>
          <a:p>
            <a:r>
              <a:rPr lang="en-US" sz="1800" b="0" i="0" u="none" strike="noStrike" baseline="0" dirty="0">
                <a:solidFill>
                  <a:srgbClr val="000000"/>
                </a:solidFill>
                <a:latin typeface="Arial" panose="020B0604020202020204" pitchFamily="34" charset="0"/>
              </a:rPr>
              <a:t>1630-1645 	</a:t>
            </a:r>
            <a:r>
              <a:rPr lang="en-US" sz="1800" b="1" i="1" u="none" strike="noStrike" baseline="0" dirty="0">
                <a:solidFill>
                  <a:srgbClr val="000000"/>
                </a:solidFill>
                <a:latin typeface="Arial" panose="020B0604020202020204" pitchFamily="34" charset="0"/>
              </a:rPr>
              <a:t>Closing Remarks </a:t>
            </a:r>
            <a:r>
              <a:rPr lang="en-US" sz="1800" b="0" i="0" u="none" strike="noStrike" baseline="0" dirty="0">
                <a:solidFill>
                  <a:srgbClr val="000000"/>
                </a:solidFill>
                <a:latin typeface="Arial" panose="020B0604020202020204" pitchFamily="34" charset="0"/>
              </a:rPr>
              <a:t>by RADM Michael J. Johnston, Superintendent, Coast Guard Academy 	</a:t>
            </a:r>
          </a:p>
          <a:p>
            <a:endParaRPr lang="en-US" dirty="0"/>
          </a:p>
        </p:txBody>
      </p:sp>
      <p:sp>
        <p:nvSpPr>
          <p:cNvPr id="4" name="Slide Number Placeholder 3"/>
          <p:cNvSpPr>
            <a:spLocks noGrp="1"/>
          </p:cNvSpPr>
          <p:nvPr>
            <p:ph type="sldNum" sz="quarter" idx="5"/>
          </p:nvPr>
        </p:nvSpPr>
        <p:spPr/>
        <p:txBody>
          <a:bodyPr/>
          <a:lstStyle/>
          <a:p>
            <a:fld id="{D7367C06-1EEE-4A17-B054-25F8DA01782C}" type="slidenum">
              <a:rPr lang="en-US" smtClean="0"/>
              <a:t>30</a:t>
            </a:fld>
            <a:endParaRPr lang="en-US"/>
          </a:p>
        </p:txBody>
      </p:sp>
    </p:spTree>
    <p:extLst>
      <p:ext uri="{BB962C8B-B14F-4D97-AF65-F5344CB8AC3E}">
        <p14:creationId xmlns:p14="http://schemas.microsoft.com/office/powerpoint/2010/main" val="2400122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U.S. COAST GUARD ACADEMY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Wellness &amp; Resilience Day </a:t>
            </a:r>
          </a:p>
          <a:p>
            <a:r>
              <a:rPr lang="en-US" sz="1800" b="0" i="0" u="none" strike="noStrike" baseline="0" dirty="0">
                <a:solidFill>
                  <a:srgbClr val="000000"/>
                </a:solidFill>
                <a:latin typeface="Arial" panose="020B0604020202020204" pitchFamily="34" charset="0"/>
              </a:rPr>
              <a:t>11 January 2024 </a:t>
            </a:r>
          </a:p>
          <a:p>
            <a:r>
              <a:rPr lang="en-US" sz="1800" b="0" i="0" u="none" strike="noStrike" baseline="0" dirty="0">
                <a:solidFill>
                  <a:srgbClr val="000000"/>
                </a:solidFill>
                <a:latin typeface="Arial" panose="020B0604020202020204" pitchFamily="34" charset="0"/>
              </a:rPr>
              <a:t>CGA’s most valuable asset is the professional Community it creates to meet the vital mission of cultivating service-ready officers. The work this Community undertakes is difficult, dynamic, and unrelenting. The Corps of Cadets and CGA Community are in need of rejuvenation and healing. Wellness &amp; Resilience Day creates an opportunity for the CGA Community to pause and focus on health and wellness while building capacity for individual and </a:t>
            </a:r>
            <a:r>
              <a:rPr lang="en-US" sz="1800" b="0" i="1" u="none" strike="noStrike" baseline="0" dirty="0">
                <a:solidFill>
                  <a:srgbClr val="000000"/>
                </a:solidFill>
                <a:latin typeface="Arial" panose="020B0604020202020204" pitchFamily="34" charset="0"/>
              </a:rPr>
              <a:t>Community </a:t>
            </a:r>
            <a:r>
              <a:rPr lang="en-US" sz="1800" b="0" i="0" u="none" strike="noStrike" baseline="0" dirty="0">
                <a:solidFill>
                  <a:srgbClr val="000000"/>
                </a:solidFill>
                <a:latin typeface="Arial" panose="020B0604020202020204" pitchFamily="34" charset="0"/>
              </a:rPr>
              <a:t>resilience.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Time </a:t>
            </a:r>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Topic/Event </a:t>
            </a:r>
            <a:r>
              <a:rPr lang="en-US" sz="1800" b="0" i="0" u="none" strike="noStrike" baseline="0" dirty="0">
                <a:solidFill>
                  <a:srgbClr val="000000"/>
                </a:solidFill>
                <a:latin typeface="Arial" panose="020B0604020202020204" pitchFamily="34" charset="0"/>
              </a:rPr>
              <a:t>	</a:t>
            </a:r>
          </a:p>
          <a:p>
            <a:r>
              <a:rPr lang="en-US" sz="1800" b="0" i="0" u="none" strike="noStrike" baseline="0" dirty="0">
                <a:solidFill>
                  <a:srgbClr val="000000"/>
                </a:solidFill>
                <a:latin typeface="Arial" panose="020B0604020202020204" pitchFamily="34" charset="0"/>
              </a:rPr>
              <a:t>0745-0755 	</a:t>
            </a:r>
            <a:r>
              <a:rPr lang="en-US" sz="1800" b="1" i="1" u="none" strike="noStrike" baseline="0" dirty="0">
                <a:solidFill>
                  <a:srgbClr val="000000"/>
                </a:solidFill>
                <a:latin typeface="Arial" panose="020B0604020202020204" pitchFamily="34" charset="0"/>
              </a:rPr>
              <a:t>Welcome Remarks </a:t>
            </a:r>
            <a:r>
              <a:rPr lang="en-US" sz="1800" b="0" i="0" u="none" strike="noStrike" baseline="0" dirty="0">
                <a:solidFill>
                  <a:srgbClr val="000000"/>
                </a:solidFill>
                <a:latin typeface="Arial" panose="020B0604020202020204" pitchFamily="34" charset="0"/>
              </a:rPr>
              <a:t>by RADM Michael J. Johnston, Superintendent, Coast Guard Academy 	</a:t>
            </a:r>
          </a:p>
          <a:p>
            <a:r>
              <a:rPr lang="en-US" sz="1800" b="0" i="0" u="none" strike="noStrike" baseline="0" dirty="0">
                <a:solidFill>
                  <a:srgbClr val="000000"/>
                </a:solidFill>
                <a:latin typeface="Arial" panose="020B0604020202020204" pitchFamily="34" charset="0"/>
              </a:rPr>
              <a:t>0755-0805 	</a:t>
            </a:r>
            <a:r>
              <a:rPr lang="en-US" sz="1800" b="1" i="1" u="none" strike="noStrike" baseline="0" dirty="0">
                <a:solidFill>
                  <a:srgbClr val="000000"/>
                </a:solidFill>
                <a:latin typeface="Arial" panose="020B0604020202020204" pitchFamily="34" charset="0"/>
              </a:rPr>
              <a:t>Introduction to Primary Prevention </a:t>
            </a:r>
            <a:r>
              <a:rPr lang="en-US" sz="1800" b="0" i="0" u="none" strike="noStrike" baseline="0" dirty="0">
                <a:solidFill>
                  <a:srgbClr val="000000"/>
                </a:solidFill>
                <a:latin typeface="Arial" panose="020B0604020202020204" pitchFamily="34" charset="0"/>
              </a:rPr>
              <a:t>by Dr. Garland-Jackson, USCG’s Primary Prevention Program Manager 	</a:t>
            </a:r>
          </a:p>
          <a:p>
            <a:r>
              <a:rPr lang="en-US" sz="1800" b="0" i="0" u="none" strike="noStrike" baseline="0" dirty="0">
                <a:solidFill>
                  <a:srgbClr val="000000"/>
                </a:solidFill>
                <a:latin typeface="Arial" panose="020B0604020202020204" pitchFamily="34" charset="0"/>
              </a:rPr>
              <a:t>0805-0900 	</a:t>
            </a:r>
            <a:r>
              <a:rPr lang="en-US" sz="1800" b="1" i="1" u="none" strike="noStrike" baseline="0" dirty="0">
                <a:solidFill>
                  <a:srgbClr val="000000"/>
                </a:solidFill>
                <a:latin typeface="Arial" panose="020B0604020202020204" pitchFamily="34" charset="0"/>
              </a:rPr>
              <a:t>Stories of Stress </a:t>
            </a:r>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Modeling vulnerability &amp; creating opportunity for empathy, these monologues create shared moments of connection </a:t>
            </a:r>
            <a:r>
              <a:rPr lang="en-US" sz="1800" b="1" i="1" u="none" strike="noStrike" baseline="0" dirty="0">
                <a:solidFill>
                  <a:srgbClr val="000000"/>
                </a:solidFill>
                <a:latin typeface="Arial" panose="020B0604020202020204" pitchFamily="34" charset="0"/>
              </a:rPr>
              <a:t>for </a:t>
            </a:r>
            <a:r>
              <a:rPr lang="en-US" sz="1800" b="0" i="1" u="none" strike="noStrike" baseline="0" dirty="0">
                <a:solidFill>
                  <a:srgbClr val="000000"/>
                </a:solidFill>
                <a:latin typeface="Arial" panose="020B0604020202020204" pitchFamily="34" charset="0"/>
              </a:rPr>
              <a:t>members of the CGA Community </a:t>
            </a:r>
            <a:r>
              <a:rPr lang="en-US" sz="1800" b="1" i="1" u="none" strike="noStrike" baseline="0" dirty="0">
                <a:solidFill>
                  <a:srgbClr val="000000"/>
                </a:solidFill>
                <a:latin typeface="Arial" panose="020B0604020202020204" pitchFamily="34" charset="0"/>
              </a:rPr>
              <a:t>by </a:t>
            </a:r>
            <a:r>
              <a:rPr lang="en-US" sz="1800" b="0" i="1" u="none" strike="noStrike" baseline="0" dirty="0">
                <a:solidFill>
                  <a:srgbClr val="000000"/>
                </a:solidFill>
                <a:latin typeface="Arial" panose="020B0604020202020204" pitchFamily="34" charset="0"/>
              </a:rPr>
              <a:t>members of the CGA Community. </a:t>
            </a:r>
            <a:r>
              <a:rPr lang="en-US" sz="1800" b="0" i="0" u="none" strike="noStrike" baseline="0" dirty="0">
                <a:solidFill>
                  <a:srgbClr val="000000"/>
                </a:solidFill>
                <a:latin typeface="Arial" panose="020B0604020202020204" pitchFamily="34" charset="0"/>
              </a:rPr>
              <a:t>	</a:t>
            </a:r>
          </a:p>
          <a:p>
            <a:r>
              <a:rPr lang="en-US" sz="1800" b="0" i="0" u="none" strike="noStrike" baseline="0" dirty="0">
                <a:solidFill>
                  <a:srgbClr val="000000"/>
                </a:solidFill>
                <a:latin typeface="Arial" panose="020B0604020202020204" pitchFamily="34" charset="0"/>
              </a:rPr>
              <a:t>0915-1130 	</a:t>
            </a:r>
            <a:r>
              <a:rPr lang="en-US" sz="1800" b="1" i="1" u="none" strike="noStrike" baseline="0" dirty="0">
                <a:solidFill>
                  <a:srgbClr val="000000"/>
                </a:solidFill>
                <a:latin typeface="Arial" panose="020B0604020202020204" pitchFamily="34" charset="0"/>
              </a:rPr>
              <a:t>Meeting People Where They Are: </a:t>
            </a:r>
            <a:endParaRPr lang="en-US" sz="1800" b="0" i="0" u="none" strike="noStrike" baseline="0" dirty="0">
              <a:solidFill>
                <a:srgbClr val="000000"/>
              </a:solidFill>
              <a:latin typeface="Arial" panose="020B0604020202020204" pitchFamily="34" charset="0"/>
            </a:endParaRPr>
          </a:p>
          <a:p>
            <a:r>
              <a:rPr lang="en-US" sz="1800" b="0" i="1" u="none" strike="noStrike" baseline="0" dirty="0">
                <a:solidFill>
                  <a:srgbClr val="000000"/>
                </a:solidFill>
                <a:latin typeface="Arial" panose="020B0604020202020204" pitchFamily="34" charset="0"/>
              </a:rPr>
              <a:t>Workshop </a:t>
            </a:r>
            <a:r>
              <a:rPr lang="en-US" sz="1800" b="0" i="1" u="none" strike="noStrike" baseline="0" dirty="0">
                <a:solidFill>
                  <a:srgbClr val="000000"/>
                </a:solidFill>
                <a:latin typeface="Calibri" panose="020F0502020204030204" pitchFamily="34" charset="0"/>
              </a:rPr>
              <a:t>sessions </a:t>
            </a:r>
            <a:r>
              <a:rPr lang="en-US" sz="1800" b="0" i="1" u="none" strike="noStrike" baseline="0" dirty="0">
                <a:solidFill>
                  <a:srgbClr val="000000"/>
                </a:solidFill>
                <a:latin typeface="Arial" panose="020B0604020202020204" pitchFamily="34" charset="0"/>
              </a:rPr>
              <a:t>for conducting mental health pulse checks &amp; seeking proper care as well as having a healthy relationship with alcohol or other releases. </a:t>
            </a:r>
            <a:r>
              <a:rPr lang="en-US" sz="1800" b="0" i="0" u="none" strike="noStrike" baseline="0" dirty="0">
                <a:solidFill>
                  <a:srgbClr val="000000"/>
                </a:solidFill>
                <a:latin typeface="Arial" panose="020B0604020202020204" pitchFamily="34" charset="0"/>
              </a:rPr>
              <a:t>	</a:t>
            </a:r>
          </a:p>
          <a:p>
            <a:r>
              <a:rPr lang="en-US" sz="1800" b="0" i="0" u="none" strike="noStrike" baseline="0" dirty="0">
                <a:solidFill>
                  <a:srgbClr val="000000"/>
                </a:solidFill>
                <a:latin typeface="Arial" panose="020B0604020202020204" pitchFamily="34" charset="0"/>
              </a:rPr>
              <a:t>1145-1245 	Lunch and The Role of </a:t>
            </a:r>
            <a:r>
              <a:rPr lang="en-US" sz="1800" b="1" i="1" u="none" strike="noStrike" baseline="0" dirty="0">
                <a:solidFill>
                  <a:srgbClr val="000000"/>
                </a:solidFill>
                <a:latin typeface="Arial" panose="020B0604020202020204" pitchFamily="34" charset="0"/>
              </a:rPr>
              <a:t>Nutrition </a:t>
            </a:r>
            <a:r>
              <a:rPr lang="en-US" sz="1800" b="0" i="0" u="none" strike="noStrike" baseline="0" dirty="0">
                <a:solidFill>
                  <a:srgbClr val="000000"/>
                </a:solidFill>
                <a:latin typeface="Arial" panose="020B0604020202020204" pitchFamily="34" charset="0"/>
              </a:rPr>
              <a:t>Workshop 	</a:t>
            </a:r>
          </a:p>
          <a:p>
            <a:r>
              <a:rPr lang="en-US" sz="1800" b="0" i="0" u="none" strike="noStrike" baseline="0" dirty="0">
                <a:solidFill>
                  <a:srgbClr val="000000"/>
                </a:solidFill>
                <a:latin typeface="Arial" panose="020B0604020202020204" pitchFamily="34" charset="0"/>
              </a:rPr>
              <a:t>1300-1515 	</a:t>
            </a:r>
            <a:r>
              <a:rPr lang="en-US" sz="1800" b="1" i="1" u="none" strike="noStrike" baseline="0" dirty="0">
                <a:solidFill>
                  <a:srgbClr val="000000"/>
                </a:solidFill>
                <a:latin typeface="Arial" panose="020B0604020202020204" pitchFamily="34" charset="0"/>
              </a:rPr>
              <a:t>Facets of Wellbeing </a:t>
            </a:r>
            <a:endParaRPr lang="en-US" sz="1800" b="0" i="0" u="none" strike="noStrike" baseline="0" dirty="0">
              <a:solidFill>
                <a:srgbClr val="000000"/>
              </a:solidFill>
              <a:latin typeface="Arial" panose="020B0604020202020204" pitchFamily="34" charset="0"/>
            </a:endParaRPr>
          </a:p>
          <a:p>
            <a:r>
              <a:rPr lang="en-US" sz="1800" b="0" i="1" u="none" strike="noStrike" baseline="0" dirty="0">
                <a:solidFill>
                  <a:srgbClr val="000000"/>
                </a:solidFill>
                <a:latin typeface="Arial" panose="020B0604020202020204" pitchFamily="34" charset="0"/>
              </a:rPr>
              <a:t>Workshop </a:t>
            </a:r>
            <a:r>
              <a:rPr lang="en-US" sz="1800" b="0" i="1" u="none" strike="noStrike" baseline="0" dirty="0">
                <a:solidFill>
                  <a:srgbClr val="000000"/>
                </a:solidFill>
                <a:latin typeface="Calibri" panose="020F0502020204030204" pitchFamily="34" charset="0"/>
              </a:rPr>
              <a:t>session offerings </a:t>
            </a:r>
            <a:r>
              <a:rPr lang="en-US" sz="1800" b="0" i="1" u="none" strike="noStrike" baseline="0" dirty="0">
                <a:solidFill>
                  <a:srgbClr val="000000"/>
                </a:solidFill>
                <a:latin typeface="Arial" panose="020B0604020202020204" pitchFamily="34" charset="0"/>
              </a:rPr>
              <a:t>on physical &amp; sleep, mental &amp; emotional, relational/familial &amp; social, spiritual &amp; religious, and financial aspects of wellbeing. </a:t>
            </a:r>
            <a:r>
              <a:rPr lang="en-US" sz="1800" b="0" i="0" u="none" strike="noStrike" baseline="0" dirty="0">
                <a:solidFill>
                  <a:srgbClr val="000000"/>
                </a:solidFill>
                <a:latin typeface="Arial" panose="020B0604020202020204" pitchFamily="34" charset="0"/>
              </a:rPr>
              <a:t>	</a:t>
            </a:r>
          </a:p>
          <a:p>
            <a:r>
              <a:rPr lang="en-US" sz="1800" b="0" i="0" u="none" strike="noStrike" baseline="0" dirty="0">
                <a:solidFill>
                  <a:srgbClr val="000000"/>
                </a:solidFill>
                <a:latin typeface="Arial" panose="020B0604020202020204" pitchFamily="34" charset="0"/>
              </a:rPr>
              <a:t>1530-1630 	</a:t>
            </a:r>
            <a:r>
              <a:rPr lang="en-US" sz="1800" b="1" i="1" u="none" strike="noStrike" baseline="0" dirty="0">
                <a:solidFill>
                  <a:srgbClr val="000000"/>
                </a:solidFill>
                <a:latin typeface="Arial" panose="020B0604020202020204" pitchFamily="34" charset="0"/>
              </a:rPr>
              <a:t>Afternoon Keynote </a:t>
            </a:r>
            <a:r>
              <a:rPr lang="en-US" sz="1800" b="0" i="0" u="none" strike="noStrike" baseline="0" dirty="0">
                <a:solidFill>
                  <a:srgbClr val="000000"/>
                </a:solidFill>
                <a:latin typeface="Arial" panose="020B0604020202020204" pitchFamily="34" charset="0"/>
              </a:rPr>
              <a:t>Speaker – </a:t>
            </a:r>
            <a:r>
              <a:rPr lang="en-US" sz="1800" b="0" i="1" u="none" strike="noStrike" baseline="0" dirty="0">
                <a:solidFill>
                  <a:srgbClr val="000000"/>
                </a:solidFill>
                <a:latin typeface="Arial" panose="020B0604020202020204" pitchFamily="34" charset="0"/>
              </a:rPr>
              <a:t>A presentation to tie everything together -- health, wellness, post-traumatic growth, &amp; paths toward balance/happiness -- </a:t>
            </a:r>
            <a:r>
              <a:rPr lang="en-US" sz="1800" b="0" i="0" u="none" strike="noStrike" baseline="0" dirty="0">
                <a:solidFill>
                  <a:srgbClr val="000000"/>
                </a:solidFill>
                <a:latin typeface="Arial" panose="020B0604020202020204" pitchFamily="34" charset="0"/>
              </a:rPr>
              <a:t>	</a:t>
            </a:r>
          </a:p>
          <a:p>
            <a:r>
              <a:rPr lang="en-US" sz="1800" b="0" i="0" u="none" strike="noStrike" baseline="0" dirty="0">
                <a:solidFill>
                  <a:srgbClr val="000000"/>
                </a:solidFill>
                <a:latin typeface="Arial" panose="020B0604020202020204" pitchFamily="34" charset="0"/>
              </a:rPr>
              <a:t>1630-1645 	</a:t>
            </a:r>
            <a:r>
              <a:rPr lang="en-US" sz="1800" b="1" i="1" u="none" strike="noStrike" baseline="0" dirty="0">
                <a:solidFill>
                  <a:srgbClr val="000000"/>
                </a:solidFill>
                <a:latin typeface="Arial" panose="020B0604020202020204" pitchFamily="34" charset="0"/>
              </a:rPr>
              <a:t>Closing Remarks </a:t>
            </a:r>
            <a:r>
              <a:rPr lang="en-US" sz="1800" b="0" i="0" u="none" strike="noStrike" baseline="0" dirty="0">
                <a:solidFill>
                  <a:srgbClr val="000000"/>
                </a:solidFill>
                <a:latin typeface="Arial" panose="020B0604020202020204" pitchFamily="34" charset="0"/>
              </a:rPr>
              <a:t>by RADM Michael J. Johnston, Superintendent, Coast Guard Academy 	</a:t>
            </a:r>
          </a:p>
          <a:p>
            <a:endParaRPr lang="en-US" dirty="0"/>
          </a:p>
        </p:txBody>
      </p:sp>
      <p:sp>
        <p:nvSpPr>
          <p:cNvPr id="4" name="Slide Number Placeholder 3"/>
          <p:cNvSpPr>
            <a:spLocks noGrp="1"/>
          </p:cNvSpPr>
          <p:nvPr>
            <p:ph type="sldNum" sz="quarter" idx="5"/>
          </p:nvPr>
        </p:nvSpPr>
        <p:spPr/>
        <p:txBody>
          <a:bodyPr/>
          <a:lstStyle/>
          <a:p>
            <a:fld id="{D7367C06-1EEE-4A17-B054-25F8DA01782C}" type="slidenum">
              <a:rPr lang="en-US" smtClean="0"/>
              <a:t>31</a:t>
            </a:fld>
            <a:endParaRPr lang="en-US"/>
          </a:p>
        </p:txBody>
      </p:sp>
    </p:spTree>
    <p:extLst>
      <p:ext uri="{BB962C8B-B14F-4D97-AF65-F5344CB8AC3E}">
        <p14:creationId xmlns:p14="http://schemas.microsoft.com/office/powerpoint/2010/main" val="2341421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Arial" panose="020B060402020202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On behalf of Enlisted Professionals In Connection (EPIC), please accept this invitation to a Martin Luther King Jr. Day Town Hall at TRACEN Yorktown.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rPr>
              <a:t>WHAT:</a:t>
            </a:r>
            <a:r>
              <a:rPr lang="en-US" sz="1800" dirty="0">
                <a:effectLst/>
                <a:latin typeface="Times New Roman" panose="02020603050405020304" pitchFamily="18" charset="0"/>
                <a:ea typeface="Calibri" panose="020F0502020204030204" pitchFamily="34" charset="0"/>
              </a:rPr>
              <a:t> The newly established Coast Guard Affinity Group EPIC (Enlisted Professionals In Connection) will be hosting its annual Town Hall in conjunction with the kick-off to the MLK basketball tournament (attached ALCOAST). </a:t>
            </a:r>
            <a:r>
              <a:rPr lang="en-US" sz="1800" b="1"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rPr>
              <a:t>WHY:</a:t>
            </a:r>
            <a:r>
              <a:rPr lang="en-US" sz="1800" dirty="0">
                <a:effectLst/>
                <a:latin typeface="Times New Roman" panose="02020603050405020304" pitchFamily="18" charset="0"/>
                <a:ea typeface="Calibri" panose="020F0502020204030204" pitchFamily="34" charset="0"/>
              </a:rPr>
              <a:t> EPIC Town Hall 2024 – “What’s your Coast Guard plight: How to overcome”?  This year’s theme is to talk to members about the issues being faced within today’s Coast Guard. The panel member’s selected are there to provide resources and guidance on how to navigate through the difficult moments.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rPr>
              <a:t>WHERE:</a:t>
            </a:r>
            <a:r>
              <a:rPr lang="en-US" sz="1800" dirty="0">
                <a:effectLst/>
                <a:latin typeface="Times New Roman" panose="02020603050405020304" pitchFamily="18" charset="0"/>
                <a:ea typeface="Calibri" panose="020F0502020204030204" pitchFamily="34" charset="0"/>
              </a:rPr>
              <a:t> Training Center Yorktown, Washington Auditorium</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7367C06-1EEE-4A17-B054-25F8DA01782C}" type="slidenum">
              <a:rPr lang="en-US" smtClean="0"/>
              <a:t>32</a:t>
            </a:fld>
            <a:endParaRPr lang="en-US"/>
          </a:p>
        </p:txBody>
      </p:sp>
    </p:spTree>
    <p:extLst>
      <p:ext uri="{BB962C8B-B14F-4D97-AF65-F5344CB8AC3E}">
        <p14:creationId xmlns:p14="http://schemas.microsoft.com/office/powerpoint/2010/main" val="914286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4"/>
                </a:solidFill>
                <a:effectLst/>
                <a:latin typeface="Google Sans"/>
              </a:rPr>
              <a:t>What is Seligman's theory of happiness?</a:t>
            </a:r>
            <a:endParaRPr lang="en-US" b="0" i="0" dirty="0">
              <a:solidFill>
                <a:srgbClr val="202124"/>
              </a:solidFill>
              <a:effectLst/>
              <a:latin typeface="Roboto" panose="02000000000000000000" pitchFamily="2" charset="0"/>
            </a:endParaRPr>
          </a:p>
          <a:p>
            <a:pPr algn="l"/>
            <a:r>
              <a:rPr lang="en-US" b="0" i="0" dirty="0">
                <a:solidFill>
                  <a:srgbClr val="4D5156"/>
                </a:solidFill>
                <a:effectLst/>
                <a:latin typeface="Google Sans"/>
              </a:rPr>
              <a:t>This vision of happiness combines the virtue ethics of Confucius, Mencius and Aristotle with modern psychological theories of motivation. Seligman's conclusion is that </a:t>
            </a:r>
            <a:r>
              <a:rPr lang="en-US" b="0" i="0" dirty="0">
                <a:solidFill>
                  <a:srgbClr val="040C28"/>
                </a:solidFill>
                <a:effectLst/>
                <a:latin typeface="Google Sans"/>
              </a:rPr>
              <a:t>happiness has three dimensions that can be cultivated: the Pleasant Life, the Good Life, and the Meaningful Life</a:t>
            </a:r>
            <a:r>
              <a:rPr lang="en-US" b="0" i="0" dirty="0">
                <a:solidFill>
                  <a:srgbClr val="4D5156"/>
                </a:solidFill>
                <a:effectLst/>
                <a:latin typeface="Google Sans"/>
              </a:rPr>
              <a:t>.</a:t>
            </a:r>
          </a:p>
          <a:p>
            <a:pPr algn="l"/>
            <a:endParaRPr lang="en-US" b="0" i="0" dirty="0">
              <a:solidFill>
                <a:srgbClr val="4D5156"/>
              </a:solidFill>
              <a:effectLst/>
              <a:latin typeface="Google Sans"/>
            </a:endParaRPr>
          </a:p>
          <a:p>
            <a:pPr algn="l"/>
            <a:r>
              <a:rPr lang="en-US" b="0" i="0" dirty="0">
                <a:solidFill>
                  <a:srgbClr val="202124"/>
                </a:solidFill>
                <a:effectLst/>
                <a:latin typeface="Roboto" panose="02000000000000000000" pitchFamily="2" charset="0"/>
              </a:rPr>
              <a:t>https://www.pursuit-of-happiness.org/history-of-happiness/martin-seligman-psychology/</a:t>
            </a:r>
            <a:r>
              <a:rPr lang="en-US" b="0" i="0" dirty="0">
                <a:solidFill>
                  <a:srgbClr val="4D5156"/>
                </a:solidFill>
                <a:effectLst/>
                <a:latin typeface="Google Sans"/>
              </a:rPr>
              <a:t> </a:t>
            </a:r>
            <a:endParaRPr lang="en-US" b="0" i="0" dirty="0">
              <a:solidFill>
                <a:srgbClr val="202124"/>
              </a:solidFill>
              <a:effectLst/>
              <a:latin typeface="Roboto" panose="02000000000000000000" pitchFamily="2" charset="0"/>
            </a:endParaRPr>
          </a:p>
          <a:p>
            <a:endParaRPr lang="en-US" dirty="0"/>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Seligman Flourish and Perma explanatory style VIA Emails.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Epictetus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Brooks Arthur and David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Podcasts - Yale Russo</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Habits - Rubin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Single tasking - Flow</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Balance (Wheel) imbalance at the right time. </a:t>
            </a:r>
            <a:endParaRPr lang="en-US" sz="1800" dirty="0">
              <a:effectLst/>
              <a:latin typeface="Calibri" panose="020F0502020204030204" pitchFamily="34" charset="0"/>
              <a:ea typeface="Calibri" panose="020F0502020204030204" pitchFamily="34" charset="0"/>
            </a:endParaRPr>
          </a:p>
          <a:p>
            <a:endParaRPr lang="en-US" dirty="0"/>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Book Summary Build the Life you want: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That means creating four sturdy pillars that will elevate you, every single day. What are those pillars? Family, friends, meaningful work, and spirituality.</a:t>
            </a:r>
            <a:endParaRPr lang="en-US" sz="1800" dirty="0">
              <a:effectLst/>
              <a:latin typeface="Calibri" panose="020F0502020204030204" pitchFamily="34" charset="0"/>
              <a:ea typeface="Calibri" panose="020F0502020204030204" pitchFamily="34" charset="0"/>
            </a:endParaRPr>
          </a:p>
          <a:p>
            <a:endParaRPr lang="en-US" dirty="0"/>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What makes humans thrive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Human thriving often involves a combination of factors such as strong social connections, a sense of purpose, good physical and mental health, and opportunities for personal growth. It varies for each individual.</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Thriving individuals often cultivate habits like maintaining a healthy routine, setting goals, practicing gratitude, engaging in regular exercise, fostering positive relationships, seeking personal development, and prioritizing self-care. These habits contribute to a balanced and fulfilling life.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An effective morning routine for thriving usually includes elements like: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Early Wake-up: Providing ample time for a calm start.</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Hydration: Drinking water to rehydrate after sleep.</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Physical Activity: Incorporating exercise for energy and well-being.</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Mindfulness or Meditation: Promoting mental clarity and focus.</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Nutritious Breakfast: Fueling the body with a balanced meal.</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Goal Setting: Planning tasks for the day ahead.</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Positive Affirmations: Cultivating a positive mindset.</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Learning or Reading: Stimulating the mind with new information.</a:t>
            </a:r>
            <a:endParaRPr lang="en-US" sz="1800" dirty="0">
              <a:solidFill>
                <a:srgbClr val="454545"/>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Customizing these components based on personal preferences and priorities can enhance the effectiveness of the morning routine.</a:t>
            </a:r>
            <a:endParaRPr lang="en-US" sz="1800" dirty="0">
              <a:effectLst/>
              <a:latin typeface="Calibri" panose="020F0502020204030204" pitchFamily="34" charset="0"/>
              <a:ea typeface="Calibri" panose="020F0502020204030204" pitchFamily="34" charset="0"/>
            </a:endParaRPr>
          </a:p>
          <a:p>
            <a:endParaRPr lang="en-US" dirty="0"/>
          </a:p>
          <a:p>
            <a:pPr algn="l"/>
            <a:r>
              <a:rPr lang="en-US" b="0" i="0" dirty="0">
                <a:solidFill>
                  <a:srgbClr val="202124"/>
                </a:solidFill>
                <a:effectLst/>
                <a:latin typeface="Google Sans"/>
              </a:rPr>
              <a:t>What is human thriving?</a:t>
            </a:r>
            <a:endParaRPr lang="en-US" b="0" i="0" dirty="0">
              <a:solidFill>
                <a:srgbClr val="202124"/>
              </a:solidFill>
              <a:effectLst/>
              <a:latin typeface="Roboto" panose="02000000000000000000" pitchFamily="2" charset="0"/>
            </a:endParaRPr>
          </a:p>
          <a:p>
            <a:pPr algn="l"/>
            <a:r>
              <a:rPr lang="en-US" b="0" i="0" dirty="0">
                <a:solidFill>
                  <a:srgbClr val="4D5156"/>
                </a:solidFill>
                <a:effectLst/>
                <a:latin typeface="Google Sans"/>
              </a:rPr>
              <a:t>Specifically, human thriving was defined as the joint experience of development and success, which can be realized through effective holistic functioning and observed through the experience of a high-level of well-being and a perceived high-level of performance.</a:t>
            </a:r>
            <a:endParaRPr lang="en-US" b="0" i="0" dirty="0">
              <a:solidFill>
                <a:srgbClr val="202124"/>
              </a:solidFill>
              <a:effectLst/>
              <a:latin typeface="Roboto" panose="02000000000000000000" pitchFamily="2" charset="0"/>
            </a:endParaRPr>
          </a:p>
          <a:p>
            <a:endParaRPr lang="en-US" dirty="0"/>
          </a:p>
          <a:p>
            <a:pPr algn="l"/>
            <a:r>
              <a:rPr lang="en-US" b="0" i="0" dirty="0">
                <a:solidFill>
                  <a:srgbClr val="202124"/>
                </a:solidFill>
                <a:effectLst/>
                <a:latin typeface="Google Sans"/>
              </a:rPr>
              <a:t>How does a person thrive?</a:t>
            </a:r>
            <a:endParaRPr lang="en-US" b="0" i="0" dirty="0">
              <a:solidFill>
                <a:srgbClr val="202124"/>
              </a:solidFill>
              <a:effectLst/>
              <a:latin typeface="Roboto" panose="02000000000000000000" pitchFamily="2" charset="0"/>
            </a:endParaRPr>
          </a:p>
          <a:p>
            <a:pPr algn="l"/>
            <a:r>
              <a:rPr lang="en-US" b="0" i="0" dirty="0">
                <a:solidFill>
                  <a:srgbClr val="4D5156"/>
                </a:solidFill>
                <a:effectLst/>
                <a:latin typeface="Google Sans"/>
              </a:rPr>
              <a:t>The strength with the most immediate resonance would be </a:t>
            </a:r>
            <a:r>
              <a:rPr lang="en-US" b="0" i="0" dirty="0">
                <a:solidFill>
                  <a:srgbClr val="040C28"/>
                </a:solidFill>
                <a:effectLst/>
                <a:latin typeface="Google Sans"/>
              </a:rPr>
              <a:t>perseverance–the capacity to keep going, to overcome obstacles</a:t>
            </a:r>
            <a:r>
              <a:rPr lang="en-US" b="0" i="0" dirty="0">
                <a:solidFill>
                  <a:srgbClr val="4D5156"/>
                </a:solidFill>
                <a:effectLst/>
                <a:latin typeface="Google Sans"/>
              </a:rPr>
              <a:t>. Other important strengths include hope, gratitude, forgiveness, spirituality, curiosity, and kindness</a:t>
            </a:r>
            <a:endParaRPr lang="en-US" b="0" i="0" dirty="0">
              <a:solidFill>
                <a:srgbClr val="202124"/>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D7367C06-1EEE-4A17-B054-25F8DA01782C}" type="slidenum">
              <a:rPr lang="en-US" smtClean="0"/>
              <a:t>33</a:t>
            </a:fld>
            <a:endParaRPr lang="en-US"/>
          </a:p>
        </p:txBody>
      </p:sp>
    </p:spTree>
    <p:extLst>
      <p:ext uri="{BB962C8B-B14F-4D97-AF65-F5344CB8AC3E}">
        <p14:creationId xmlns:p14="http://schemas.microsoft.com/office/powerpoint/2010/main" val="2441223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7367C06-1EEE-4A17-B054-25F8DA01782C}" type="slidenum">
              <a:rPr lang="en-US" smtClean="0"/>
              <a:t>34</a:t>
            </a:fld>
            <a:endParaRPr lang="en-US"/>
          </a:p>
        </p:txBody>
      </p:sp>
    </p:spTree>
    <p:extLst>
      <p:ext uri="{BB962C8B-B14F-4D97-AF65-F5344CB8AC3E}">
        <p14:creationId xmlns:p14="http://schemas.microsoft.com/office/powerpoint/2010/main" val="3720818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4"/>
                </a:solidFill>
                <a:effectLst/>
                <a:latin typeface="Google Sans"/>
              </a:rPr>
              <a:t>What is the good life according to Aristotle?</a:t>
            </a:r>
            <a:endParaRPr lang="en-US" b="0" i="0" dirty="0">
              <a:solidFill>
                <a:srgbClr val="202124"/>
              </a:solidFill>
              <a:effectLst/>
              <a:latin typeface="Roboto" panose="02000000000000000000" pitchFamily="2" charset="0"/>
            </a:endParaRPr>
          </a:p>
          <a:p>
            <a:pPr algn="l"/>
            <a:r>
              <a:rPr lang="en-US" b="0" i="0" dirty="0">
                <a:solidFill>
                  <a:srgbClr val="4D5156"/>
                </a:solidFill>
                <a:effectLst/>
                <a:latin typeface="Google Sans"/>
              </a:rPr>
              <a:t>According to Aristotle, the good life is the happy life, as he believes happiness is an end in itself. In the </a:t>
            </a:r>
            <a:r>
              <a:rPr lang="en-US" b="0" i="0" dirty="0" err="1">
                <a:solidFill>
                  <a:srgbClr val="4D5156"/>
                </a:solidFill>
                <a:effectLst/>
                <a:latin typeface="Google Sans"/>
              </a:rPr>
              <a:t>Nichomachean</a:t>
            </a:r>
            <a:r>
              <a:rPr lang="en-US" b="0" i="0" dirty="0">
                <a:solidFill>
                  <a:srgbClr val="4D5156"/>
                </a:solidFill>
                <a:effectLst/>
                <a:latin typeface="Google Sans"/>
              </a:rPr>
              <a:t> Ethics, Aristotle develops a theory of the good life, also known as eudaimonia, for humans. Eudaimonia is perhaps best translated as flourishing or living well and doing well.</a:t>
            </a:r>
            <a:endParaRPr lang="en-US" b="0" i="0" dirty="0">
              <a:solidFill>
                <a:srgbClr val="202124"/>
              </a:solidFill>
              <a:effectLst/>
              <a:latin typeface="Roboto" panose="02000000000000000000" pitchFamily="2" charset="0"/>
            </a:endParaRPr>
          </a:p>
          <a:p>
            <a:pPr algn="l"/>
            <a:endParaRPr lang="en-US" b="0" i="0" dirty="0">
              <a:solidFill>
                <a:srgbClr val="4D5156"/>
              </a:solidFill>
              <a:effectLst/>
              <a:latin typeface="Google Sans"/>
            </a:endParaRPr>
          </a:p>
          <a:p>
            <a:pPr algn="l"/>
            <a:r>
              <a:rPr lang="en-US" b="0" i="0" dirty="0">
                <a:solidFill>
                  <a:srgbClr val="4D5156"/>
                </a:solidFill>
                <a:effectLst/>
                <a:latin typeface="Google Sans"/>
              </a:rPr>
              <a:t>Plato's student, Aristotle, had a different notion in which living things had an appropriate form, material, and goal-directedness (De Anima, 412a1–416b). Aristotle held life to be </a:t>
            </a:r>
            <a:r>
              <a:rPr lang="en-US" b="0" i="0" dirty="0">
                <a:solidFill>
                  <a:srgbClr val="040C28"/>
                </a:solidFill>
                <a:effectLst/>
                <a:latin typeface="Google Sans"/>
              </a:rPr>
              <a:t>a form of self-motion, perpetuation, or self-alteration</a:t>
            </a:r>
            <a:r>
              <a:rPr lang="en-US" b="0" i="0" dirty="0">
                <a:solidFill>
                  <a:srgbClr val="4D5156"/>
                </a:solidFill>
                <a:effectLst/>
                <a:latin typeface="Google Sans"/>
              </a:rPr>
              <a:t> (Byers 2006).</a:t>
            </a:r>
            <a:r>
              <a:rPr lang="en-US" b="0" i="0" dirty="0">
                <a:solidFill>
                  <a:srgbClr val="70757A"/>
                </a:solidFill>
                <a:effectLst/>
                <a:latin typeface="Google Sans"/>
              </a:rPr>
              <a:t>Nov 30, 2021</a:t>
            </a:r>
            <a:endParaRPr lang="en-US" b="0" i="0" dirty="0">
              <a:solidFill>
                <a:srgbClr val="202124"/>
              </a:solidFill>
              <a:effectLst/>
              <a:latin typeface="Roboto" panose="02000000000000000000" pitchFamily="2" charset="0"/>
            </a:endParaRPr>
          </a:p>
          <a:p>
            <a:pPr algn="l"/>
            <a:br>
              <a:rPr lang="en-US" b="0" i="0" dirty="0">
                <a:solidFill>
                  <a:srgbClr val="202124"/>
                </a:solidFill>
                <a:effectLst/>
                <a:latin typeface="Roboto" panose="02000000000000000000" pitchFamily="2" charset="0"/>
              </a:rPr>
            </a:br>
            <a:r>
              <a:rPr lang="en-US" b="1" i="0" dirty="0">
                <a:solidFill>
                  <a:srgbClr val="202124"/>
                </a:solidFill>
                <a:effectLst/>
                <a:latin typeface="Google Sans"/>
              </a:rPr>
              <a:t>Aristotle distinguished between four different levels of happiness.</a:t>
            </a:r>
            <a:endParaRPr lang="en-US" b="0" i="0" dirty="0">
              <a:solidFill>
                <a:srgbClr val="202124"/>
              </a:solidFill>
              <a:effectLst/>
              <a:latin typeface="Google Sans"/>
            </a:endParaRPr>
          </a:p>
          <a:p>
            <a:pPr algn="l">
              <a:buFont typeface="Arial" panose="020B0604020202020204" pitchFamily="34" charset="0"/>
              <a:buChar char="•"/>
            </a:pPr>
            <a:r>
              <a:rPr lang="en-US" b="0" i="0" dirty="0">
                <a:solidFill>
                  <a:srgbClr val="202124"/>
                </a:solidFill>
                <a:effectLst/>
                <a:latin typeface="Google Sans"/>
              </a:rPr>
              <a:t>Happiness level 1: </a:t>
            </a:r>
            <a:r>
              <a:rPr lang="en-US" b="0" i="0" dirty="0" err="1">
                <a:solidFill>
                  <a:srgbClr val="202124"/>
                </a:solidFill>
                <a:effectLst/>
                <a:latin typeface="Google Sans"/>
              </a:rPr>
              <a:t>Laetus</a:t>
            </a:r>
            <a:r>
              <a:rPr lang="en-US" b="0" i="0" dirty="0">
                <a:solidFill>
                  <a:srgbClr val="202124"/>
                </a:solidFill>
                <a:effectLst/>
                <a:latin typeface="Google Sans"/>
              </a:rPr>
              <a:t>. Happiness from material objects. ...</a:t>
            </a:r>
          </a:p>
          <a:p>
            <a:pPr algn="l">
              <a:buFont typeface="Arial" panose="020B0604020202020204" pitchFamily="34" charset="0"/>
              <a:buChar char="•"/>
            </a:pPr>
            <a:r>
              <a:rPr lang="en-US" b="0" i="0" dirty="0">
                <a:solidFill>
                  <a:srgbClr val="202124"/>
                </a:solidFill>
                <a:effectLst/>
                <a:latin typeface="Google Sans"/>
              </a:rPr>
              <a:t>Happiness level 2: Felix. Ego gratification. ...</a:t>
            </a:r>
          </a:p>
          <a:p>
            <a:pPr algn="l">
              <a:buFont typeface="Arial" panose="020B0604020202020204" pitchFamily="34" charset="0"/>
              <a:buChar char="•"/>
            </a:pPr>
            <a:r>
              <a:rPr lang="en-US" b="0" i="0" dirty="0">
                <a:solidFill>
                  <a:srgbClr val="202124"/>
                </a:solidFill>
                <a:effectLst/>
                <a:latin typeface="Google Sans"/>
              </a:rPr>
              <a:t>Happiness level 3: </a:t>
            </a:r>
            <a:r>
              <a:rPr lang="en-US" b="0" i="0" dirty="0" err="1">
                <a:solidFill>
                  <a:srgbClr val="202124"/>
                </a:solidFill>
                <a:effectLst/>
                <a:latin typeface="Google Sans"/>
              </a:rPr>
              <a:t>Beatitudo</a:t>
            </a:r>
            <a:r>
              <a:rPr lang="en-US" b="0" i="0" dirty="0">
                <a:solidFill>
                  <a:srgbClr val="202124"/>
                </a:solidFill>
                <a:effectLst/>
                <a:latin typeface="Google Sans"/>
              </a:rPr>
              <a:t>. The happiness from doing good for others and making the world a better place. ...</a:t>
            </a:r>
          </a:p>
          <a:p>
            <a:pPr algn="l">
              <a:buFont typeface="Arial" panose="020B0604020202020204" pitchFamily="34" charset="0"/>
              <a:buChar char="•"/>
            </a:pPr>
            <a:r>
              <a:rPr lang="en-US" b="0" i="0" dirty="0">
                <a:solidFill>
                  <a:srgbClr val="202124"/>
                </a:solidFill>
                <a:effectLst/>
                <a:latin typeface="Google Sans"/>
              </a:rPr>
              <a:t>Happiness level 4: Sublime </a:t>
            </a:r>
            <a:r>
              <a:rPr lang="en-US" b="0" i="0" dirty="0" err="1">
                <a:solidFill>
                  <a:srgbClr val="202124"/>
                </a:solidFill>
                <a:effectLst/>
                <a:latin typeface="Google Sans"/>
              </a:rPr>
              <a:t>Beatitudo</a:t>
            </a:r>
            <a:r>
              <a:rPr lang="en-US" b="0" i="0" dirty="0">
                <a:solidFill>
                  <a:srgbClr val="202124"/>
                </a:solidFill>
                <a:effectLst/>
                <a:latin typeface="Google Sans"/>
              </a:rPr>
              <a:t>.</a:t>
            </a:r>
          </a:p>
          <a:p>
            <a:endParaRPr lang="en-US" dirty="0"/>
          </a:p>
        </p:txBody>
      </p:sp>
      <p:sp>
        <p:nvSpPr>
          <p:cNvPr id="4" name="Slide Number Placeholder 3"/>
          <p:cNvSpPr>
            <a:spLocks noGrp="1"/>
          </p:cNvSpPr>
          <p:nvPr>
            <p:ph type="sldNum" sz="quarter" idx="5"/>
          </p:nvPr>
        </p:nvSpPr>
        <p:spPr/>
        <p:txBody>
          <a:bodyPr/>
          <a:lstStyle/>
          <a:p>
            <a:fld id="{D7367C06-1EEE-4A17-B054-25F8DA01782C}" type="slidenum">
              <a:rPr lang="en-US" smtClean="0"/>
              <a:t>3</a:t>
            </a:fld>
            <a:endParaRPr lang="en-US"/>
          </a:p>
        </p:txBody>
      </p:sp>
    </p:spTree>
    <p:extLst>
      <p:ext uri="{BB962C8B-B14F-4D97-AF65-F5344CB8AC3E}">
        <p14:creationId xmlns:p14="http://schemas.microsoft.com/office/powerpoint/2010/main" val="2914697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1990 - Optimism</a:t>
            </a:r>
          </a:p>
          <a:p>
            <a:r>
              <a:rPr lang="en-US" dirty="0"/>
              <a:t>2002 - Happiness</a:t>
            </a:r>
          </a:p>
          <a:p>
            <a:r>
              <a:rPr lang="en-US" dirty="0"/>
              <a:t>2004 - VIA</a:t>
            </a:r>
          </a:p>
          <a:p>
            <a:r>
              <a:rPr lang="en-US" dirty="0"/>
              <a:t>2011 - Flourish</a:t>
            </a:r>
          </a:p>
        </p:txBody>
      </p:sp>
      <p:sp>
        <p:nvSpPr>
          <p:cNvPr id="4" name="Slide Number Placeholder 3"/>
          <p:cNvSpPr>
            <a:spLocks noGrp="1"/>
          </p:cNvSpPr>
          <p:nvPr>
            <p:ph type="sldNum" sz="quarter" idx="5"/>
          </p:nvPr>
        </p:nvSpPr>
        <p:spPr/>
        <p:txBody>
          <a:bodyPr/>
          <a:lstStyle/>
          <a:p>
            <a:fld id="{D7367C06-1EEE-4A17-B054-25F8DA01782C}" type="slidenum">
              <a:rPr lang="en-US" smtClean="0"/>
              <a:t>7</a:t>
            </a:fld>
            <a:endParaRPr lang="en-US"/>
          </a:p>
        </p:txBody>
      </p:sp>
    </p:spTree>
    <p:extLst>
      <p:ext uri="{BB962C8B-B14F-4D97-AF65-F5344CB8AC3E}">
        <p14:creationId xmlns:p14="http://schemas.microsoft.com/office/powerpoint/2010/main" val="4012258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4"/>
                </a:solidFill>
                <a:effectLst/>
                <a:latin typeface="Google Sans"/>
              </a:rPr>
              <a:t>What is Seligman's theory of happiness?</a:t>
            </a:r>
            <a:endParaRPr lang="en-US" b="0" i="0" dirty="0">
              <a:solidFill>
                <a:srgbClr val="202124"/>
              </a:solidFill>
              <a:effectLst/>
              <a:latin typeface="Roboto" panose="02000000000000000000" pitchFamily="2" charset="0"/>
            </a:endParaRPr>
          </a:p>
          <a:p>
            <a:pPr algn="l"/>
            <a:r>
              <a:rPr lang="en-US" b="0" i="0" dirty="0">
                <a:solidFill>
                  <a:srgbClr val="4D5156"/>
                </a:solidFill>
                <a:effectLst/>
                <a:latin typeface="Google Sans"/>
              </a:rPr>
              <a:t>This vision of happiness combines the virtue ethics of Confucius, Mencius and Aristotle with modern psychological theories of motivation. Seligman's conclusion is that </a:t>
            </a:r>
            <a:r>
              <a:rPr lang="en-US" b="0" i="0" dirty="0">
                <a:solidFill>
                  <a:srgbClr val="040C28"/>
                </a:solidFill>
                <a:effectLst/>
                <a:latin typeface="Google Sans"/>
              </a:rPr>
              <a:t>happiness has three dimensions that can be cultivated: the Pleasant Life, the Good Life, and the Meaningful Life</a:t>
            </a:r>
            <a:r>
              <a:rPr lang="en-US" b="0" i="0" dirty="0">
                <a:solidFill>
                  <a:srgbClr val="4D5156"/>
                </a:solidFill>
                <a:effectLst/>
                <a:latin typeface="Google Sans"/>
              </a:rPr>
              <a:t>.</a:t>
            </a:r>
          </a:p>
          <a:p>
            <a:pPr algn="l"/>
            <a:endParaRPr lang="en-US" b="0" i="0" dirty="0">
              <a:solidFill>
                <a:srgbClr val="4D5156"/>
              </a:solidFill>
              <a:effectLst/>
              <a:latin typeface="Google Sans"/>
            </a:endParaRPr>
          </a:p>
          <a:p>
            <a:pPr algn="l"/>
            <a:r>
              <a:rPr lang="en-US" b="0" i="0" dirty="0">
                <a:solidFill>
                  <a:srgbClr val="202124"/>
                </a:solidFill>
                <a:effectLst/>
                <a:latin typeface="Roboto" panose="02000000000000000000" pitchFamily="2" charset="0"/>
              </a:rPr>
              <a:t>https://www.pursuit-of-happiness.org/history-of-happiness/martin-seligman-psychology/</a:t>
            </a:r>
            <a:r>
              <a:rPr lang="en-US" b="0" i="0" dirty="0">
                <a:solidFill>
                  <a:srgbClr val="4D5156"/>
                </a:solidFill>
                <a:effectLst/>
                <a:latin typeface="Google Sans"/>
              </a:rPr>
              <a:t> </a:t>
            </a:r>
            <a:endParaRPr lang="en-US" b="0" i="0" dirty="0">
              <a:solidFill>
                <a:srgbClr val="202124"/>
              </a:solidFill>
              <a:effectLst/>
              <a:latin typeface="Roboto" panose="02000000000000000000" pitchFamily="2" charset="0"/>
            </a:endParaRPr>
          </a:p>
          <a:p>
            <a:endParaRPr lang="en-US" dirty="0"/>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Seligman Flourish and Perma explanatory style VIA Emails.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Epictetus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Brooks Arthur and David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Podcasts - Yale Russo</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Habits - Rubin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Single tasking - Flow</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Balance (Wheel) imbalance at the right time. </a:t>
            </a:r>
            <a:endParaRPr lang="en-US" sz="1800" dirty="0">
              <a:effectLst/>
              <a:latin typeface="Calibri" panose="020F0502020204030204" pitchFamily="34" charset="0"/>
              <a:ea typeface="Calibri" panose="020F0502020204030204" pitchFamily="34" charset="0"/>
            </a:endParaRPr>
          </a:p>
          <a:p>
            <a:endParaRPr lang="en-US" dirty="0"/>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Book Summary Build the Life you want: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That means creating four sturdy pillars that will elevate you, every single day. What are those pillars? Family, friends, meaningful work, and spirituality.</a:t>
            </a:r>
            <a:endParaRPr lang="en-US" sz="1800" dirty="0">
              <a:effectLst/>
              <a:latin typeface="Calibri" panose="020F0502020204030204" pitchFamily="34" charset="0"/>
              <a:ea typeface="Calibri" panose="020F0502020204030204" pitchFamily="34" charset="0"/>
            </a:endParaRPr>
          </a:p>
          <a:p>
            <a:endParaRPr lang="en-US" dirty="0"/>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What makes humans thrive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Human thriving often involves a combination of factors such as strong social connections, a sense of purpose, good physical and mental health, and opportunities for personal growth. It varies for each individual.</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Thriving individuals often cultivate habits like maintaining a healthy routine, setting goals, practicing gratitude, engaging in regular exercise, fostering positive relationships, seeking personal development, and prioritizing self-care. These habits contribute to a balanced and fulfilling life.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An effective morning routine for thriving usually includes elements like: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Early Wake-up: Providing ample time for a calm start.</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Hydration: Drinking water to rehydrate after sleep.</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Physical Activity: Incorporating exercise for energy and well-being.</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Mindfulness or Meditation: Promoting mental clarity and focus.</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Nutritious Breakfast: Fueling the body with a balanced meal.</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Goal Setting: Planning tasks for the day ahead.</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Positive Affirmations: Cultivating a positive mindset.</a:t>
            </a:r>
            <a:endParaRPr lang="en-US" sz="1800" dirty="0">
              <a:solidFill>
                <a:srgbClr val="454545"/>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454545"/>
                </a:solidFill>
                <a:effectLst/>
                <a:latin typeface="Helvetica" panose="020B0604020202020204" pitchFamily="34" charset="0"/>
                <a:ea typeface="Calibri" panose="020F0502020204030204" pitchFamily="34" charset="0"/>
              </a:rPr>
              <a:t>		Learning or Reading: Stimulating the mind with new information.</a:t>
            </a:r>
            <a:endParaRPr lang="en-US" sz="1800" dirty="0">
              <a:solidFill>
                <a:srgbClr val="454545"/>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454545"/>
                </a:solidFill>
                <a:effectLst/>
                <a:latin typeface="Helvetica" panose="020B0604020202020204" pitchFamily="34" charset="0"/>
                <a:ea typeface="Calibri" panose="020F0502020204030204" pitchFamily="34" charset="0"/>
              </a:rPr>
              <a:t>Customizing these components based on personal preferences and priorities can enhance the effectiveness of the morning routine.</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7367C06-1EEE-4A17-B054-25F8DA01782C}" type="slidenum">
              <a:rPr lang="en-US" smtClean="0"/>
              <a:t>8</a:t>
            </a:fld>
            <a:endParaRPr lang="en-US"/>
          </a:p>
        </p:txBody>
      </p:sp>
    </p:spTree>
    <p:extLst>
      <p:ext uri="{BB962C8B-B14F-4D97-AF65-F5344CB8AC3E}">
        <p14:creationId xmlns:p14="http://schemas.microsoft.com/office/powerpoint/2010/main" val="1092621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2AEC145A-C5FE-D430-DCD5-F2269F0B93F7}"/>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a:extLst>
              <a:ext uri="{FF2B5EF4-FFF2-40B4-BE49-F238E27FC236}">
                <a16:creationId xmlns:a16="http://schemas.microsoft.com/office/drawing/2014/main" id="{6B4CE3C2-D5DE-357A-1770-8C075A52E9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620469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B14DCAB1-26F0-5B28-47E6-AE7B97D0808D}"/>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Rectangle 3">
            <a:extLst>
              <a:ext uri="{FF2B5EF4-FFF2-40B4-BE49-F238E27FC236}">
                <a16:creationId xmlns:a16="http://schemas.microsoft.com/office/drawing/2014/main" id="{413A3404-F666-D030-BBD8-ED2610257EE0}"/>
              </a:ext>
            </a:extLst>
          </p:cNvPr>
          <p:cNvSpPr>
            <a:spLocks noGrp="1" noChangeArrowheads="1"/>
          </p:cNvSpPr>
          <p:nvPr>
            <p:ph type="body" idx="1"/>
          </p:nvPr>
        </p:nvSpPr>
        <p:spPr bwMode="auto"/>
        <p:txBody>
          <a:bodyPr>
            <a:normAutofit fontScale="77500" lnSpcReduction="20000"/>
          </a:bodyPr>
          <a:lstStyle/>
          <a:p>
            <a:pPr>
              <a:defRPr/>
            </a:pPr>
            <a:r>
              <a:rPr lang="en-US" altLang="en-US" sz="1600" b="1">
                <a:solidFill>
                  <a:schemeClr val="bg2"/>
                </a:solidFill>
                <a:latin typeface="Times New Roman" panose="02020603050405020304" pitchFamily="18" charset="0"/>
              </a:rPr>
              <a:t>Explanatory style</a:t>
            </a:r>
            <a:r>
              <a:rPr lang="en-US" altLang="en-US" sz="1600">
                <a:solidFill>
                  <a:schemeClr val="bg2"/>
                </a:solidFill>
                <a:latin typeface="Times New Roman" panose="02020603050405020304" pitchFamily="18" charset="0"/>
              </a:rPr>
              <a:t> is a </a:t>
            </a:r>
            <a:r>
              <a:rPr lang="en-US" altLang="en-US" sz="1600">
                <a:solidFill>
                  <a:schemeClr val="bg2"/>
                </a:solidFill>
                <a:latin typeface="Times New Roman" panose="02020603050405020304" pitchFamily="18" charset="0"/>
                <a:hlinkClick r:id="rId3" action="ppaction://hlinkfile" tooltip="Psychological"/>
              </a:rPr>
              <a:t>psychological</a:t>
            </a:r>
            <a:r>
              <a:rPr lang="en-US" altLang="en-US" sz="1600">
                <a:solidFill>
                  <a:schemeClr val="bg2"/>
                </a:solidFill>
                <a:latin typeface="Times New Roman" panose="02020603050405020304" pitchFamily="18" charset="0"/>
              </a:rPr>
              <a:t> attribute that indicates how people explain to themselves why they experience a particular event, either positive or negative. Psychologists have identified three components in explanatory style:</a:t>
            </a:r>
          </a:p>
          <a:p>
            <a:pPr>
              <a:defRPr/>
            </a:pPr>
            <a:r>
              <a:rPr lang="en-US" altLang="en-US" sz="1600" b="1">
                <a:solidFill>
                  <a:schemeClr val="bg2"/>
                </a:solidFill>
                <a:latin typeface="Times New Roman" panose="02020603050405020304" pitchFamily="18" charset="0"/>
              </a:rPr>
              <a:t>Personal</a:t>
            </a:r>
            <a:r>
              <a:rPr lang="en-US" altLang="en-US" sz="1600">
                <a:solidFill>
                  <a:schemeClr val="bg2"/>
                </a:solidFill>
                <a:latin typeface="Times New Roman" panose="02020603050405020304" pitchFamily="18" charset="0"/>
              </a:rPr>
              <a:t>. This involves how one explains where the cause of an event arises. People experiencing events may see themselves as the cause; that is, they have </a:t>
            </a:r>
            <a:r>
              <a:rPr lang="en-US" altLang="en-US" sz="1600">
                <a:solidFill>
                  <a:schemeClr val="bg2"/>
                </a:solidFill>
                <a:latin typeface="Times New Roman" panose="02020603050405020304" pitchFamily="18" charset="0"/>
                <a:hlinkClick r:id="rId4" action="ppaction://hlinkfile" tooltip="Internalised"/>
              </a:rPr>
              <a:t>internalised</a:t>
            </a:r>
            <a:r>
              <a:rPr lang="en-US" altLang="en-US" sz="1600">
                <a:solidFill>
                  <a:schemeClr val="bg2"/>
                </a:solidFill>
                <a:latin typeface="Times New Roman" panose="02020603050405020304" pitchFamily="18" charset="0"/>
              </a:rPr>
              <a:t> the cause for the event. Example: "I always forget to make that turn" (internal) as opposed to "That turn can sure sneak up on you" (external). </a:t>
            </a:r>
          </a:p>
          <a:p>
            <a:pPr>
              <a:defRPr/>
            </a:pPr>
            <a:r>
              <a:rPr lang="en-US" altLang="en-US" sz="1600" b="1">
                <a:solidFill>
                  <a:schemeClr val="bg2"/>
                </a:solidFill>
                <a:latin typeface="Times New Roman" panose="02020603050405020304" pitchFamily="18" charset="0"/>
              </a:rPr>
              <a:t>Permanent</a:t>
            </a:r>
            <a:r>
              <a:rPr lang="en-US" altLang="en-US" sz="1600">
                <a:solidFill>
                  <a:schemeClr val="bg2"/>
                </a:solidFill>
                <a:latin typeface="Times New Roman" panose="02020603050405020304" pitchFamily="18" charset="0"/>
              </a:rPr>
              <a:t>. This involves how one explains the extent of the cause. People may see the situation as unchangeable, e.g., "I always lose my keys" or "I never forget a face". </a:t>
            </a:r>
          </a:p>
          <a:p>
            <a:pPr>
              <a:defRPr/>
            </a:pPr>
            <a:r>
              <a:rPr lang="en-US" altLang="en-US" sz="1600" b="1">
                <a:solidFill>
                  <a:schemeClr val="bg2"/>
                </a:solidFill>
                <a:latin typeface="Times New Roman" panose="02020603050405020304" pitchFamily="18" charset="0"/>
              </a:rPr>
              <a:t>Pervasive</a:t>
            </a:r>
            <a:r>
              <a:rPr lang="en-US" altLang="en-US" sz="1600">
                <a:solidFill>
                  <a:schemeClr val="bg2"/>
                </a:solidFill>
                <a:latin typeface="Times New Roman" panose="02020603050405020304" pitchFamily="18" charset="0"/>
              </a:rPr>
              <a:t>. This involves how one explains the extent of the effects. People may see the situation as affecting all aspects of life, e.g., "I can't do anything right" or "Everything I touch seems to turn to gold". </a:t>
            </a:r>
          </a:p>
          <a:p>
            <a:pPr>
              <a:defRPr/>
            </a:pPr>
            <a:r>
              <a:rPr lang="en-US" altLang="en-US" sz="1600">
                <a:solidFill>
                  <a:schemeClr val="bg2"/>
                </a:solidFill>
                <a:latin typeface="Times New Roman" panose="02020603050405020304" pitchFamily="18" charset="0"/>
              </a:rPr>
              <a:t>People who generally tend to blame themselves for negative events, believe that such events will continue indefinitely, and let such events affect many aspects of their lives display what is called a </a:t>
            </a:r>
            <a:r>
              <a:rPr lang="en-US" altLang="en-US" sz="1600" i="1">
                <a:solidFill>
                  <a:schemeClr val="bg2"/>
                </a:solidFill>
                <a:latin typeface="Times New Roman" panose="02020603050405020304" pitchFamily="18" charset="0"/>
                <a:hlinkClick r:id="rId5" action="ppaction://hlinkfile" tooltip="Pessimistic"/>
              </a:rPr>
              <a:t>pessimistic</a:t>
            </a:r>
            <a:r>
              <a:rPr lang="en-US" altLang="en-US" sz="1600" i="1">
                <a:solidFill>
                  <a:schemeClr val="bg2"/>
                </a:solidFill>
                <a:latin typeface="Times New Roman" panose="02020603050405020304" pitchFamily="18" charset="0"/>
              </a:rPr>
              <a:t> explanatory style</a:t>
            </a:r>
            <a:r>
              <a:rPr lang="en-US" altLang="en-US" sz="1600">
                <a:solidFill>
                  <a:schemeClr val="bg2"/>
                </a:solidFill>
                <a:latin typeface="Times New Roman" panose="02020603050405020304" pitchFamily="18" charset="0"/>
              </a:rPr>
              <a:t>. Conversely, people who generally tend to blame others for negative events, believe that such events will end soon, and do not let such events affect too many aspects of their lives display what is called an </a:t>
            </a:r>
            <a:r>
              <a:rPr lang="en-US" altLang="en-US" sz="1600" i="1">
                <a:solidFill>
                  <a:schemeClr val="bg2"/>
                </a:solidFill>
                <a:latin typeface="Times New Roman" panose="02020603050405020304" pitchFamily="18" charset="0"/>
                <a:hlinkClick r:id="rId6" action="ppaction://hlinkfile" tooltip="Learned optimism"/>
              </a:rPr>
              <a:t>optimistic</a:t>
            </a:r>
            <a:r>
              <a:rPr lang="en-US" altLang="en-US" sz="1600" i="1">
                <a:solidFill>
                  <a:schemeClr val="bg2"/>
                </a:solidFill>
                <a:latin typeface="Times New Roman" panose="02020603050405020304" pitchFamily="18" charset="0"/>
              </a:rPr>
              <a:t> explanatory style</a:t>
            </a:r>
            <a:r>
              <a:rPr lang="en-US" altLang="en-US" sz="1600">
                <a:solidFill>
                  <a:schemeClr val="bg2"/>
                </a:solidFill>
                <a:latin typeface="Times New Roman" panose="02020603050405020304" pitchFamily="18" charset="0"/>
              </a:rPr>
              <a:t>.</a:t>
            </a:r>
          </a:p>
          <a:p>
            <a:pPr>
              <a:defRPr/>
            </a:pPr>
            <a:endParaRPr lang="en-US" altLang="en-US">
              <a:latin typeface="Times New Roman" panose="02020603050405020304" pitchFamily="18" charset="0"/>
            </a:endParaRPr>
          </a:p>
        </p:txBody>
      </p:sp>
    </p:spTree>
    <p:extLst>
      <p:ext uri="{BB962C8B-B14F-4D97-AF65-F5344CB8AC3E}">
        <p14:creationId xmlns:p14="http://schemas.microsoft.com/office/powerpoint/2010/main" val="336173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b0b40a25b1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gb0b40a25b1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7555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b0b40a25b1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gb0b40a25b1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9830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D953DE-8E85-43FD-A4B3-EE5AC8B869AD}"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04A12-0697-4DE8-BDE0-90524FEF2C03}" type="slidenum">
              <a:rPr lang="en-US" smtClean="0"/>
              <a:t>‹#›</a:t>
            </a:fld>
            <a:endParaRPr lang="en-US"/>
          </a:p>
        </p:txBody>
      </p:sp>
    </p:spTree>
    <p:extLst>
      <p:ext uri="{BB962C8B-B14F-4D97-AF65-F5344CB8AC3E}">
        <p14:creationId xmlns:p14="http://schemas.microsoft.com/office/powerpoint/2010/main" val="1793833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953DE-8E85-43FD-A4B3-EE5AC8B869AD}"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04A12-0697-4DE8-BDE0-90524FEF2C03}" type="slidenum">
              <a:rPr lang="en-US" smtClean="0"/>
              <a:t>‹#›</a:t>
            </a:fld>
            <a:endParaRPr lang="en-US"/>
          </a:p>
        </p:txBody>
      </p:sp>
    </p:spTree>
    <p:extLst>
      <p:ext uri="{BB962C8B-B14F-4D97-AF65-F5344CB8AC3E}">
        <p14:creationId xmlns:p14="http://schemas.microsoft.com/office/powerpoint/2010/main" val="797185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953DE-8E85-43FD-A4B3-EE5AC8B869AD}"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04A12-0697-4DE8-BDE0-90524FEF2C03}" type="slidenum">
              <a:rPr lang="en-US" smtClean="0"/>
              <a:t>‹#›</a:t>
            </a:fld>
            <a:endParaRPr lang="en-US"/>
          </a:p>
        </p:txBody>
      </p:sp>
    </p:spTree>
    <p:extLst>
      <p:ext uri="{BB962C8B-B14F-4D97-AF65-F5344CB8AC3E}">
        <p14:creationId xmlns:p14="http://schemas.microsoft.com/office/powerpoint/2010/main" val="135728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2364312-8EEB-8D7E-B883-BA310F71DD0D}"/>
              </a:ext>
            </a:extLst>
          </p:cNvPr>
          <p:cNvSpPr>
            <a:spLocks noGrp="1" noChangeArrowheads="1"/>
          </p:cNvSpPr>
          <p:nvPr>
            <p:ph type="ftr" sz="quarter" idx="10"/>
          </p:nvPr>
        </p:nvSpPr>
        <p:spPr/>
        <p:txBody>
          <a:bodyPr/>
          <a:lstStyle>
            <a:lvl1pPr>
              <a:defRPr/>
            </a:lvl1pPr>
          </a:lstStyle>
          <a:p>
            <a:pPr>
              <a:defRPr/>
            </a:pPr>
            <a:r>
              <a:rPr lang="en-US"/>
              <a:t>USCG Leadership Development Center</a:t>
            </a:r>
          </a:p>
        </p:txBody>
      </p:sp>
      <p:sp>
        <p:nvSpPr>
          <p:cNvPr id="6" name="Rectangle 3">
            <a:extLst>
              <a:ext uri="{FF2B5EF4-FFF2-40B4-BE49-F238E27FC236}">
                <a16:creationId xmlns:a16="http://schemas.microsoft.com/office/drawing/2014/main" id="{4F0B4D01-0637-4768-FE95-AFEE96B6B039}"/>
              </a:ext>
            </a:extLst>
          </p:cNvPr>
          <p:cNvSpPr>
            <a:spLocks noGrp="1" noChangeArrowheads="1"/>
          </p:cNvSpPr>
          <p:nvPr>
            <p:ph type="sldNum" sz="quarter" idx="11"/>
          </p:nvPr>
        </p:nvSpPr>
        <p:spPr/>
        <p:txBody>
          <a:bodyPr/>
          <a:lstStyle>
            <a:lvl1pPr>
              <a:defRPr smtClean="0"/>
            </a:lvl1pPr>
          </a:lstStyle>
          <a:p>
            <a:pPr>
              <a:defRPr/>
            </a:pPr>
            <a:fld id="{EFD87A3A-EB32-4128-B0A4-7B6BFF4F40F0}" type="slidenum">
              <a:rPr lang="en-US" altLang="en-US"/>
              <a:pPr>
                <a:defRPr/>
              </a:pPr>
              <a:t>‹#›</a:t>
            </a:fld>
            <a:endParaRPr lang="en-US" altLang="en-US"/>
          </a:p>
        </p:txBody>
      </p:sp>
      <p:sp>
        <p:nvSpPr>
          <p:cNvPr id="7" name="Rectangle 16">
            <a:extLst>
              <a:ext uri="{FF2B5EF4-FFF2-40B4-BE49-F238E27FC236}">
                <a16:creationId xmlns:a16="http://schemas.microsoft.com/office/drawing/2014/main" id="{0AF952E3-1831-D896-BCF5-2CB1A2136E5F}"/>
              </a:ext>
            </a:extLst>
          </p:cNvPr>
          <p:cNvSpPr>
            <a:spLocks noGrp="1" noChangeArrowheads="1"/>
          </p:cNvSpPr>
          <p:nvPr>
            <p:ph type="dt" sz="half" idx="12"/>
          </p:nvPr>
        </p:nvSpPr>
        <p:spPr/>
        <p:txBody>
          <a:bodyPr/>
          <a:lstStyle>
            <a:lvl1pPr>
              <a:defRPr>
                <a:latin typeface="Arial" charset="0"/>
                <a:ea typeface="ＭＳ Ｐゴシック" charset="0"/>
                <a:cs typeface="Arial" charset="0"/>
              </a:defRPr>
            </a:lvl1pPr>
          </a:lstStyle>
          <a:p>
            <a:pPr>
              <a:defRPr/>
            </a:pPr>
            <a:r>
              <a:rPr lang="en-US"/>
              <a:t>9/22/15</a:t>
            </a:r>
          </a:p>
        </p:txBody>
      </p:sp>
    </p:spTree>
    <p:extLst>
      <p:ext uri="{BB962C8B-B14F-4D97-AF65-F5344CB8AC3E}">
        <p14:creationId xmlns:p14="http://schemas.microsoft.com/office/powerpoint/2010/main" val="3232159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49894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606382"/>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953DE-8E85-43FD-A4B3-EE5AC8B869AD}"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04A12-0697-4DE8-BDE0-90524FEF2C03}" type="slidenum">
              <a:rPr lang="en-US" smtClean="0"/>
              <a:t>‹#›</a:t>
            </a:fld>
            <a:endParaRPr lang="en-US"/>
          </a:p>
        </p:txBody>
      </p:sp>
    </p:spTree>
    <p:extLst>
      <p:ext uri="{BB962C8B-B14F-4D97-AF65-F5344CB8AC3E}">
        <p14:creationId xmlns:p14="http://schemas.microsoft.com/office/powerpoint/2010/main" val="1982629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D953DE-8E85-43FD-A4B3-EE5AC8B869AD}"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04A12-0697-4DE8-BDE0-90524FEF2C03}" type="slidenum">
              <a:rPr lang="en-US" smtClean="0"/>
              <a:t>‹#›</a:t>
            </a:fld>
            <a:endParaRPr lang="en-US"/>
          </a:p>
        </p:txBody>
      </p:sp>
    </p:spTree>
    <p:extLst>
      <p:ext uri="{BB962C8B-B14F-4D97-AF65-F5344CB8AC3E}">
        <p14:creationId xmlns:p14="http://schemas.microsoft.com/office/powerpoint/2010/main" val="2663911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D953DE-8E85-43FD-A4B3-EE5AC8B869AD}"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04A12-0697-4DE8-BDE0-90524FEF2C03}" type="slidenum">
              <a:rPr lang="en-US" smtClean="0"/>
              <a:t>‹#›</a:t>
            </a:fld>
            <a:endParaRPr lang="en-US"/>
          </a:p>
        </p:txBody>
      </p:sp>
    </p:spTree>
    <p:extLst>
      <p:ext uri="{BB962C8B-B14F-4D97-AF65-F5344CB8AC3E}">
        <p14:creationId xmlns:p14="http://schemas.microsoft.com/office/powerpoint/2010/main" val="1533494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D953DE-8E85-43FD-A4B3-EE5AC8B869AD}"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C04A12-0697-4DE8-BDE0-90524FEF2C03}" type="slidenum">
              <a:rPr lang="en-US" smtClean="0"/>
              <a:t>‹#›</a:t>
            </a:fld>
            <a:endParaRPr lang="en-US"/>
          </a:p>
        </p:txBody>
      </p:sp>
    </p:spTree>
    <p:extLst>
      <p:ext uri="{BB962C8B-B14F-4D97-AF65-F5344CB8AC3E}">
        <p14:creationId xmlns:p14="http://schemas.microsoft.com/office/powerpoint/2010/main" val="147898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D953DE-8E85-43FD-A4B3-EE5AC8B869AD}"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C04A12-0697-4DE8-BDE0-90524FEF2C03}" type="slidenum">
              <a:rPr lang="en-US" smtClean="0"/>
              <a:t>‹#›</a:t>
            </a:fld>
            <a:endParaRPr lang="en-US"/>
          </a:p>
        </p:txBody>
      </p:sp>
    </p:spTree>
    <p:extLst>
      <p:ext uri="{BB962C8B-B14F-4D97-AF65-F5344CB8AC3E}">
        <p14:creationId xmlns:p14="http://schemas.microsoft.com/office/powerpoint/2010/main" val="3873694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D953DE-8E85-43FD-A4B3-EE5AC8B869AD}"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C04A12-0697-4DE8-BDE0-90524FEF2C03}" type="slidenum">
              <a:rPr lang="en-US" smtClean="0"/>
              <a:t>‹#›</a:t>
            </a:fld>
            <a:endParaRPr lang="en-US"/>
          </a:p>
        </p:txBody>
      </p:sp>
    </p:spTree>
    <p:extLst>
      <p:ext uri="{BB962C8B-B14F-4D97-AF65-F5344CB8AC3E}">
        <p14:creationId xmlns:p14="http://schemas.microsoft.com/office/powerpoint/2010/main" val="1046717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D953DE-8E85-43FD-A4B3-EE5AC8B869AD}"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04A12-0697-4DE8-BDE0-90524FEF2C03}" type="slidenum">
              <a:rPr lang="en-US" smtClean="0"/>
              <a:t>‹#›</a:t>
            </a:fld>
            <a:endParaRPr lang="en-US"/>
          </a:p>
        </p:txBody>
      </p:sp>
    </p:spTree>
    <p:extLst>
      <p:ext uri="{BB962C8B-B14F-4D97-AF65-F5344CB8AC3E}">
        <p14:creationId xmlns:p14="http://schemas.microsoft.com/office/powerpoint/2010/main" val="2157398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D953DE-8E85-43FD-A4B3-EE5AC8B869AD}"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04A12-0697-4DE8-BDE0-90524FEF2C03}" type="slidenum">
              <a:rPr lang="en-US" smtClean="0"/>
              <a:t>‹#›</a:t>
            </a:fld>
            <a:endParaRPr lang="en-US"/>
          </a:p>
        </p:txBody>
      </p:sp>
    </p:spTree>
    <p:extLst>
      <p:ext uri="{BB962C8B-B14F-4D97-AF65-F5344CB8AC3E}">
        <p14:creationId xmlns:p14="http://schemas.microsoft.com/office/powerpoint/2010/main" val="3524823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D953DE-8E85-43FD-A4B3-EE5AC8B869AD}" type="datetimeFigureOut">
              <a:rPr lang="en-US" smtClean="0"/>
              <a:t>1/17/2024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04A12-0697-4DE8-BDE0-90524FEF2C03}" type="slidenum">
              <a:rPr lang="en-US" smtClean="0"/>
              <a:t>‹#›</a:t>
            </a:fld>
            <a:endParaRPr lang="en-US"/>
          </a:p>
        </p:txBody>
      </p:sp>
    </p:spTree>
    <p:extLst>
      <p:ext uri="{BB962C8B-B14F-4D97-AF65-F5344CB8AC3E}">
        <p14:creationId xmlns:p14="http://schemas.microsoft.com/office/powerpoint/2010/main" val="673847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5" r:id="rId13"/>
    <p:sldLayoutId id="214748367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viacharacter.org/survey/account/regist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884F0-EF19-CD1F-3B1A-29F844018D55}"/>
              </a:ext>
            </a:extLst>
          </p:cNvPr>
          <p:cNvSpPr>
            <a:spLocks noGrp="1"/>
          </p:cNvSpPr>
          <p:nvPr>
            <p:ph type="ctrTitle"/>
          </p:nvPr>
        </p:nvSpPr>
        <p:spPr>
          <a:xfrm>
            <a:off x="914399" y="2234091"/>
            <a:ext cx="10363200" cy="1093788"/>
          </a:xfrm>
        </p:spPr>
        <p:txBody>
          <a:bodyPr>
            <a:normAutofit/>
          </a:bodyPr>
          <a:lstStyle/>
          <a:p>
            <a:r>
              <a:rPr lang="en-US" sz="7200" b="1" dirty="0">
                <a:latin typeface="Times New Roman" panose="02020603050405020304" pitchFamily="18" charset="0"/>
                <a:cs typeface="Times New Roman" panose="02020603050405020304" pitchFamily="18" charset="0"/>
              </a:rPr>
              <a:t>Better in 2024!</a:t>
            </a:r>
          </a:p>
        </p:txBody>
      </p:sp>
      <p:sp>
        <p:nvSpPr>
          <p:cNvPr id="3" name="Subtitle 2">
            <a:extLst>
              <a:ext uri="{FF2B5EF4-FFF2-40B4-BE49-F238E27FC236}">
                <a16:creationId xmlns:a16="http://schemas.microsoft.com/office/drawing/2014/main" id="{E700DFE7-D70C-3205-17CE-99C13302F2B9}"/>
              </a:ext>
            </a:extLst>
          </p:cNvPr>
          <p:cNvSpPr>
            <a:spLocks noGrp="1"/>
          </p:cNvSpPr>
          <p:nvPr>
            <p:ph type="subTitle" idx="1"/>
          </p:nvPr>
        </p:nvSpPr>
        <p:spPr>
          <a:xfrm>
            <a:off x="2063690" y="3485491"/>
            <a:ext cx="9144000" cy="1655762"/>
          </a:xfrm>
        </p:spPr>
        <p:txBody>
          <a:bodyPr>
            <a:normAutofit/>
          </a:bodyPr>
          <a:lstStyle/>
          <a:p>
            <a:r>
              <a:rPr lang="en-US" sz="4000" dirty="0">
                <a:latin typeface="Times New Roman" panose="02020603050405020304" pitchFamily="18" charset="0"/>
                <a:ea typeface="Calibri" panose="020F0502020204030204" pitchFamily="34" charset="0"/>
                <a:cs typeface="Times New Roman" panose="02020603050405020304" pitchFamily="18" charset="0"/>
              </a:rPr>
              <a:t>Discovering (or Remembering) Insights and Practices Linked to Human Thriving</a:t>
            </a:r>
            <a:endParaRPr lang="en-US" sz="4000"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762C0F23-2274-AFC4-A3BE-175AD0747F89}"/>
              </a:ext>
            </a:extLst>
          </p:cNvPr>
          <p:cNvPicPr>
            <a:picLocks noChangeAspect="1"/>
          </p:cNvPicPr>
          <p:nvPr/>
        </p:nvPicPr>
        <p:blipFill>
          <a:blip r:embed="rId3">
            <a:extLst>
              <a:ext uri="{28A0092B-C50C-407E-A947-70E740481C1C}">
                <a14:useLocalDpi xmlns:a14="http://schemas.microsoft.com/office/drawing/2010/main" val="0"/>
              </a:ext>
            </a:extLst>
          </a:blip>
          <a:srcRect l="49181" t="3497" r="2769" b="3400"/>
          <a:stretch>
            <a:fillRect/>
          </a:stretch>
        </p:blipFill>
        <p:spPr bwMode="auto">
          <a:xfrm>
            <a:off x="144189" y="4264055"/>
            <a:ext cx="2596172" cy="246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EE5BE1D-2378-C213-9C98-E61F30E1CD58}"/>
              </a:ext>
            </a:extLst>
          </p:cNvPr>
          <p:cNvPicPr>
            <a:picLocks noChangeAspect="1"/>
          </p:cNvPicPr>
          <p:nvPr/>
        </p:nvPicPr>
        <p:blipFill>
          <a:blip r:embed="rId4"/>
          <a:stretch>
            <a:fillRect/>
          </a:stretch>
        </p:blipFill>
        <p:spPr>
          <a:xfrm>
            <a:off x="1590665" y="108952"/>
            <a:ext cx="9010669" cy="1749704"/>
          </a:xfrm>
          <a:prstGeom prst="rect">
            <a:avLst/>
          </a:prstGeom>
        </p:spPr>
      </p:pic>
      <p:sp>
        <p:nvSpPr>
          <p:cNvPr id="6" name="Subtitle 2">
            <a:extLst>
              <a:ext uri="{FF2B5EF4-FFF2-40B4-BE49-F238E27FC236}">
                <a16:creationId xmlns:a16="http://schemas.microsoft.com/office/drawing/2014/main" id="{0D9461E3-B126-81C6-1125-8E4E97F8E100}"/>
              </a:ext>
            </a:extLst>
          </p:cNvPr>
          <p:cNvSpPr txBox="1">
            <a:spLocks/>
          </p:cNvSpPr>
          <p:nvPr/>
        </p:nvSpPr>
        <p:spPr>
          <a:xfrm>
            <a:off x="2740361" y="5651321"/>
            <a:ext cx="8467329" cy="928384"/>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latin typeface="Times New Roman" panose="02020603050405020304" pitchFamily="18" charset="0"/>
                <a:cs typeface="Times New Roman" panose="02020603050405020304" pitchFamily="18" charset="0"/>
              </a:rPr>
              <a:t>Wellness Wednesday 1-17-2024</a:t>
            </a:r>
          </a:p>
          <a:p>
            <a:r>
              <a:rPr lang="en-US" sz="2800" dirty="0">
                <a:latin typeface="Times New Roman" panose="02020603050405020304" pitchFamily="18" charset="0"/>
                <a:cs typeface="Times New Roman" panose="02020603050405020304" pitchFamily="18" charset="0"/>
              </a:rPr>
              <a:t>Mr. Charlie Coiro – USCG Leadership Development Center</a:t>
            </a:r>
          </a:p>
        </p:txBody>
      </p:sp>
    </p:spTree>
    <p:extLst>
      <p:ext uri="{BB962C8B-B14F-4D97-AF65-F5344CB8AC3E}">
        <p14:creationId xmlns:p14="http://schemas.microsoft.com/office/powerpoint/2010/main" val="1603682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66C6349C-33A2-2163-69A5-F70BB6CA9244}"/>
              </a:ext>
            </a:extLst>
          </p:cNvPr>
          <p:cNvSpPr>
            <a:spLocks noGrp="1"/>
          </p:cNvSpPr>
          <p:nvPr>
            <p:ph type="title"/>
          </p:nvPr>
        </p:nvSpPr>
        <p:spPr>
          <a:xfrm>
            <a:off x="1981200" y="457200"/>
            <a:ext cx="8229600" cy="609600"/>
          </a:xfrm>
        </p:spPr>
        <p:txBody>
          <a:bodyPr anchor="t"/>
          <a:lstStyle/>
          <a:p>
            <a:pPr eaLnBrk="1" hangingPunct="1">
              <a:buClr>
                <a:srgbClr val="000000"/>
              </a:buClr>
            </a:pPr>
            <a:r>
              <a:rPr lang="en-US" altLang="en-US" sz="3200" b="1" i="1"/>
              <a:t>Optimism</a:t>
            </a:r>
          </a:p>
        </p:txBody>
      </p:sp>
      <p:sp>
        <p:nvSpPr>
          <p:cNvPr id="123907" name="Rectangle 3">
            <a:extLst>
              <a:ext uri="{FF2B5EF4-FFF2-40B4-BE49-F238E27FC236}">
                <a16:creationId xmlns:a16="http://schemas.microsoft.com/office/drawing/2014/main" id="{2FB46244-DF62-50D8-F9DD-4C94B4616DF0}"/>
              </a:ext>
            </a:extLst>
          </p:cNvPr>
          <p:cNvSpPr>
            <a:spLocks noGrp="1"/>
          </p:cNvSpPr>
          <p:nvPr>
            <p:ph type="body" sz="half" idx="1"/>
          </p:nvPr>
        </p:nvSpPr>
        <p:spPr>
          <a:xfrm>
            <a:off x="1676400" y="1143000"/>
            <a:ext cx="8458200" cy="5105400"/>
          </a:xfrm>
        </p:spPr>
        <p:txBody>
          <a:bodyPr/>
          <a:lstStyle/>
          <a:p>
            <a:pPr eaLnBrk="1" hangingPunct="1">
              <a:buFontTx/>
              <a:buChar char="•"/>
            </a:pPr>
            <a:r>
              <a:rPr lang="en-US" altLang="en-US"/>
              <a:t>Definition:  </a:t>
            </a:r>
            <a:r>
              <a:rPr lang="en-US" altLang="en-US" i="1"/>
              <a:t>The ability to look at the brighter side of life and to maintain a positive attitude, even in the face of adversity</a:t>
            </a:r>
            <a:r>
              <a:rPr lang="en-US" altLang="en-US"/>
              <a:t>.</a:t>
            </a:r>
          </a:p>
          <a:p>
            <a:pPr eaLnBrk="1" hangingPunct="1">
              <a:buFontTx/>
              <a:buChar char="•"/>
            </a:pPr>
            <a:endParaRPr lang="en-US" altLang="en-US" sz="1200"/>
          </a:p>
          <a:p>
            <a:pPr eaLnBrk="1" hangingPunct="1">
              <a:buFontTx/>
              <a:buChar char="•"/>
            </a:pPr>
            <a:r>
              <a:rPr lang="en-US" altLang="en-US"/>
              <a:t>Assumes a measure of hope in one</a:t>
            </a:r>
            <a:r>
              <a:rPr lang="ja-JP" altLang="en-US"/>
              <a:t>’</a:t>
            </a:r>
            <a:r>
              <a:rPr lang="en-US" altLang="ja-JP"/>
              <a:t>s approach to life.</a:t>
            </a:r>
          </a:p>
          <a:p>
            <a:pPr eaLnBrk="1" hangingPunct="1">
              <a:buFontTx/>
              <a:buChar char="•"/>
            </a:pPr>
            <a:endParaRPr lang="en-US" altLang="en-US" sz="1200"/>
          </a:p>
          <a:p>
            <a:pPr eaLnBrk="1" hangingPunct="1">
              <a:buFontTx/>
              <a:buChar char="•"/>
            </a:pPr>
            <a:r>
              <a:rPr lang="en-US" altLang="en-US"/>
              <a:t>Not related to external circumstance – strictly an inner resource; Related to self-talk.</a:t>
            </a:r>
          </a:p>
          <a:p>
            <a:pPr eaLnBrk="1" hangingPunct="1">
              <a:buFontTx/>
              <a:buChar char="•"/>
            </a:pPr>
            <a:endParaRPr lang="en-US" altLang="en-US" sz="1200"/>
          </a:p>
          <a:p>
            <a:pPr eaLnBrk="1" hangingPunct="1">
              <a:buFontTx/>
              <a:buChar char="•"/>
            </a:pPr>
            <a:r>
              <a:rPr lang="en-US" altLang="en-US"/>
              <a:t>Not viewing life through </a:t>
            </a:r>
            <a:r>
              <a:rPr lang="ja-JP" altLang="en-US"/>
              <a:t>“</a:t>
            </a:r>
            <a:r>
              <a:rPr lang="en-US" altLang="ja-JP"/>
              <a:t>rose colored glasses</a:t>
            </a:r>
            <a:r>
              <a:rPr lang="ja-JP" altLang="en-US"/>
              <a:t>”</a:t>
            </a:r>
            <a:r>
              <a:rPr lang="en-US" altLang="ja-JP"/>
              <a:t>; Not </a:t>
            </a:r>
            <a:r>
              <a:rPr lang="ja-JP" altLang="en-US"/>
              <a:t>“</a:t>
            </a:r>
            <a:r>
              <a:rPr lang="en-US" altLang="ja-JP"/>
              <a:t>rah, rah</a:t>
            </a:r>
            <a:r>
              <a:rPr lang="ja-JP" altLang="en-US"/>
              <a:t>”</a:t>
            </a:r>
            <a:r>
              <a:rPr lang="en-US" altLang="ja-JP"/>
              <a:t>.</a:t>
            </a:r>
          </a:p>
          <a:p>
            <a:pPr eaLnBrk="1" hangingPunct="1">
              <a:buFontTx/>
              <a:buChar char="•"/>
            </a:pPr>
            <a:endParaRPr lang="en-US" altLang="en-US"/>
          </a:p>
        </p:txBody>
      </p:sp>
    </p:spTree>
    <p:extLst>
      <p:ext uri="{BB962C8B-B14F-4D97-AF65-F5344CB8AC3E}">
        <p14:creationId xmlns:p14="http://schemas.microsoft.com/office/powerpoint/2010/main" val="346922010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390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390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39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7916B68-4A03-37F3-4901-1E82F36F738F}"/>
              </a:ext>
            </a:extLst>
          </p:cNvPr>
          <p:cNvSpPr>
            <a:spLocks noGrp="1"/>
          </p:cNvSpPr>
          <p:nvPr>
            <p:ph type="title"/>
          </p:nvPr>
        </p:nvSpPr>
        <p:spPr>
          <a:xfrm>
            <a:off x="1981200" y="457200"/>
            <a:ext cx="8229600" cy="685800"/>
          </a:xfrm>
        </p:spPr>
        <p:txBody>
          <a:bodyPr anchor="t">
            <a:noAutofit/>
          </a:bodyPr>
          <a:lstStyle/>
          <a:p>
            <a:pPr algn="ctr" eaLnBrk="1" hangingPunct="1">
              <a:buClr>
                <a:srgbClr val="000000"/>
              </a:buClr>
            </a:pPr>
            <a:r>
              <a:rPr lang="en-US" altLang="en-US" b="1" i="1" dirty="0">
                <a:latin typeface="Times New Roman" panose="02020603050405020304" pitchFamily="18" charset="0"/>
                <a:cs typeface="Times New Roman" panose="02020603050405020304" pitchFamily="18" charset="0"/>
              </a:rPr>
              <a:t>Learned Optimism</a:t>
            </a:r>
          </a:p>
        </p:txBody>
      </p:sp>
      <p:sp>
        <p:nvSpPr>
          <p:cNvPr id="143363" name="Rectangle 3">
            <a:extLst>
              <a:ext uri="{FF2B5EF4-FFF2-40B4-BE49-F238E27FC236}">
                <a16:creationId xmlns:a16="http://schemas.microsoft.com/office/drawing/2014/main" id="{C47A4267-58C6-96DF-549D-8FF2AE718B75}"/>
              </a:ext>
            </a:extLst>
          </p:cNvPr>
          <p:cNvSpPr>
            <a:spLocks noGrp="1"/>
          </p:cNvSpPr>
          <p:nvPr>
            <p:ph type="body" sz="half" idx="1"/>
          </p:nvPr>
        </p:nvSpPr>
        <p:spPr>
          <a:xfrm>
            <a:off x="2381693" y="1467505"/>
            <a:ext cx="9064487" cy="3922990"/>
          </a:xfrm>
        </p:spPr>
        <p:txBody>
          <a:bodyPr>
            <a:noAutofit/>
          </a:bodyPr>
          <a:lstStyle/>
          <a:p>
            <a:pPr marL="533400" indent="-533400">
              <a:buNone/>
            </a:pPr>
            <a:r>
              <a:rPr lang="en-US" altLang="en-US" sz="3600" dirty="0">
                <a:latin typeface="Times New Roman" panose="02020603050405020304" pitchFamily="18" charset="0"/>
                <a:cs typeface="Times New Roman" panose="02020603050405020304" pitchFamily="18" charset="0"/>
              </a:rPr>
              <a:t>Three factors of </a:t>
            </a:r>
            <a:r>
              <a:rPr lang="ja-JP" altLang="en-US" sz="3600" dirty="0">
                <a:latin typeface="Times New Roman" panose="02020603050405020304" pitchFamily="18" charset="0"/>
                <a:cs typeface="Times New Roman" panose="02020603050405020304" pitchFamily="18" charset="0"/>
              </a:rPr>
              <a:t>“</a:t>
            </a:r>
            <a:r>
              <a:rPr lang="en-US" altLang="ja-JP" sz="3600" dirty="0">
                <a:latin typeface="Times New Roman" panose="02020603050405020304" pitchFamily="18" charset="0"/>
                <a:cs typeface="Times New Roman" panose="02020603050405020304" pitchFamily="18" charset="0"/>
              </a:rPr>
              <a:t>explanatory style</a:t>
            </a:r>
            <a:r>
              <a:rPr lang="ja-JP" altLang="en-US" sz="3600" dirty="0">
                <a:latin typeface="Times New Roman" panose="02020603050405020304" pitchFamily="18" charset="0"/>
                <a:cs typeface="Times New Roman" panose="02020603050405020304" pitchFamily="18" charset="0"/>
              </a:rPr>
              <a:t>”</a:t>
            </a:r>
            <a:r>
              <a:rPr lang="en-US" altLang="ja-JP" sz="3600" dirty="0">
                <a:latin typeface="Times New Roman" panose="02020603050405020304" pitchFamily="18" charset="0"/>
                <a:cs typeface="Times New Roman" panose="02020603050405020304" pitchFamily="18" charset="0"/>
              </a:rPr>
              <a:t>:</a:t>
            </a:r>
          </a:p>
          <a:p>
            <a:pPr marL="914400" lvl="1" indent="-457200">
              <a:buFontTx/>
              <a:buAutoNum type="arabicPeriod"/>
            </a:pPr>
            <a:r>
              <a:rPr lang="en-US" altLang="en-US" sz="3600" dirty="0">
                <a:latin typeface="Times New Roman" panose="02020603050405020304" pitchFamily="18" charset="0"/>
                <a:cs typeface="Times New Roman" panose="02020603050405020304" pitchFamily="18" charset="0"/>
              </a:rPr>
              <a:t>Permanence – </a:t>
            </a:r>
          </a:p>
          <a:p>
            <a:pPr marL="2171700" lvl="4" indent="-342900">
              <a:buFontTx/>
              <a:buChar char="•"/>
            </a:pPr>
            <a:r>
              <a:rPr lang="en-US" altLang="en-US" sz="3600" dirty="0">
                <a:latin typeface="Times New Roman" panose="02020603050405020304" pitchFamily="18" charset="0"/>
                <a:cs typeface="Times New Roman" panose="02020603050405020304" pitchFamily="18" charset="0"/>
              </a:rPr>
              <a:t>Temporary vs Permanent</a:t>
            </a:r>
          </a:p>
          <a:p>
            <a:pPr marL="914400" lvl="1" indent="-457200">
              <a:buFontTx/>
              <a:buAutoNum type="arabicPeriod"/>
            </a:pPr>
            <a:r>
              <a:rPr lang="en-US" altLang="en-US" sz="3600" dirty="0">
                <a:latin typeface="Times New Roman" panose="02020603050405020304" pitchFamily="18" charset="0"/>
                <a:cs typeface="Times New Roman" panose="02020603050405020304" pitchFamily="18" charset="0"/>
              </a:rPr>
              <a:t>Pervasiveness – </a:t>
            </a:r>
          </a:p>
          <a:p>
            <a:pPr marL="2171700" lvl="4" indent="-342900">
              <a:buFontTx/>
              <a:buChar char="•"/>
            </a:pPr>
            <a:r>
              <a:rPr lang="en-US" altLang="en-US" sz="3600" dirty="0">
                <a:latin typeface="Times New Roman" panose="02020603050405020304" pitchFamily="18" charset="0"/>
                <a:cs typeface="Times New Roman" panose="02020603050405020304" pitchFamily="18" charset="0"/>
              </a:rPr>
              <a:t>Specific vs Universal</a:t>
            </a:r>
          </a:p>
          <a:p>
            <a:pPr marL="914400" lvl="1" indent="-457200">
              <a:buFontTx/>
              <a:buAutoNum type="arabicPeriod"/>
            </a:pPr>
            <a:r>
              <a:rPr lang="en-US" altLang="en-US" sz="3600" dirty="0">
                <a:latin typeface="Times New Roman" panose="02020603050405020304" pitchFamily="18" charset="0"/>
                <a:cs typeface="Times New Roman" panose="02020603050405020304" pitchFamily="18" charset="0"/>
              </a:rPr>
              <a:t>Personalization – </a:t>
            </a:r>
          </a:p>
          <a:p>
            <a:pPr marL="2171700" lvl="4" indent="-342900">
              <a:buFontTx/>
              <a:buChar char="•"/>
            </a:pPr>
            <a:r>
              <a:rPr lang="en-US" altLang="en-US" sz="3600" dirty="0">
                <a:latin typeface="Times New Roman" panose="02020603050405020304" pitchFamily="18" charset="0"/>
                <a:cs typeface="Times New Roman" panose="02020603050405020304" pitchFamily="18" charset="0"/>
              </a:rPr>
              <a:t>External vs Internal </a:t>
            </a:r>
          </a:p>
        </p:txBody>
      </p:sp>
      <p:pic>
        <p:nvPicPr>
          <p:cNvPr id="2" name="Picture 1">
            <a:extLst>
              <a:ext uri="{FF2B5EF4-FFF2-40B4-BE49-F238E27FC236}">
                <a16:creationId xmlns:a16="http://schemas.microsoft.com/office/drawing/2014/main" id="{5C58A722-A9C9-664C-1FDE-CBA926D9C9A6}"/>
              </a:ext>
            </a:extLst>
          </p:cNvPr>
          <p:cNvPicPr>
            <a:picLocks noChangeAspect="1"/>
          </p:cNvPicPr>
          <p:nvPr/>
        </p:nvPicPr>
        <p:blipFill rotWithShape="1">
          <a:blip r:embed="rId3"/>
          <a:srcRect t="2046" r="4" b="6678"/>
          <a:stretch/>
        </p:blipFill>
        <p:spPr>
          <a:xfrm>
            <a:off x="521172" y="4060064"/>
            <a:ext cx="1860521" cy="2602725"/>
          </a:xfrm>
          <a:prstGeom prst="rect">
            <a:avLst/>
          </a:prstGeom>
        </p:spPr>
      </p:pic>
      <p:pic>
        <p:nvPicPr>
          <p:cNvPr id="3" name="Content Placeholder 5">
            <a:extLst>
              <a:ext uri="{FF2B5EF4-FFF2-40B4-BE49-F238E27FC236}">
                <a16:creationId xmlns:a16="http://schemas.microsoft.com/office/drawing/2014/main" id="{A62184D3-4A05-8483-F214-DE0A9DAA4EA6}"/>
              </a:ext>
            </a:extLst>
          </p:cNvPr>
          <p:cNvPicPr>
            <a:picLocks noChangeAspect="1"/>
          </p:cNvPicPr>
          <p:nvPr/>
        </p:nvPicPr>
        <p:blipFill rotWithShape="1">
          <a:blip r:embed="rId4"/>
          <a:srcRect t="4666" r="4" b="4058"/>
          <a:stretch/>
        </p:blipFill>
        <p:spPr>
          <a:xfrm>
            <a:off x="9810308" y="4060064"/>
            <a:ext cx="1860520" cy="2602724"/>
          </a:xfrm>
          <a:prstGeom prst="rect">
            <a:avLst/>
          </a:prstGeom>
        </p:spPr>
      </p:pic>
    </p:spTree>
    <p:extLst>
      <p:ext uri="{BB962C8B-B14F-4D97-AF65-F5344CB8AC3E}">
        <p14:creationId xmlns:p14="http://schemas.microsoft.com/office/powerpoint/2010/main" val="91338332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3363">
                                            <p:txEl>
                                              <p:pRg st="1" end="1"/>
                                            </p:txEl>
                                          </p:spTgt>
                                        </p:tgtEl>
                                        <p:attrNameLst>
                                          <p:attrName>style.visibility</p:attrName>
                                        </p:attrNameLst>
                                      </p:cBhvr>
                                      <p:to>
                                        <p:strVal val="visible"/>
                                      </p:to>
                                    </p:set>
                                    <p:anim calcmode="lin" valueType="num">
                                      <p:cBhvr additive="base">
                                        <p:cTn id="7" dur="500" fill="hold"/>
                                        <p:tgtEl>
                                          <p:spTgt spid="14336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3363">
                                            <p:txEl>
                                              <p:pRg st="2" end="2"/>
                                            </p:txEl>
                                          </p:spTgt>
                                        </p:tgtEl>
                                        <p:attrNameLst>
                                          <p:attrName>style.visibility</p:attrName>
                                        </p:attrNameLst>
                                      </p:cBhvr>
                                      <p:to>
                                        <p:strVal val="visible"/>
                                      </p:to>
                                    </p:set>
                                    <p:anim calcmode="lin" valueType="num">
                                      <p:cBhvr additive="base">
                                        <p:cTn id="13" dur="500" fill="hold"/>
                                        <p:tgtEl>
                                          <p:spTgt spid="14336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3363">
                                            <p:txEl>
                                              <p:pRg st="3" end="3"/>
                                            </p:txEl>
                                          </p:spTgt>
                                        </p:tgtEl>
                                        <p:attrNameLst>
                                          <p:attrName>style.visibility</p:attrName>
                                        </p:attrNameLst>
                                      </p:cBhvr>
                                      <p:to>
                                        <p:strVal val="visible"/>
                                      </p:to>
                                    </p:set>
                                    <p:anim calcmode="lin" valueType="num">
                                      <p:cBhvr additive="base">
                                        <p:cTn id="19" dur="500" fill="hold"/>
                                        <p:tgtEl>
                                          <p:spTgt spid="14336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3363">
                                            <p:txEl>
                                              <p:pRg st="4" end="4"/>
                                            </p:txEl>
                                          </p:spTgt>
                                        </p:tgtEl>
                                        <p:attrNameLst>
                                          <p:attrName>style.visibility</p:attrName>
                                        </p:attrNameLst>
                                      </p:cBhvr>
                                      <p:to>
                                        <p:strVal val="visible"/>
                                      </p:to>
                                    </p:set>
                                    <p:anim calcmode="lin" valueType="num">
                                      <p:cBhvr additive="base">
                                        <p:cTn id="25" dur="500" fill="hold"/>
                                        <p:tgtEl>
                                          <p:spTgt spid="14336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3363">
                                            <p:txEl>
                                              <p:pRg st="5" end="5"/>
                                            </p:txEl>
                                          </p:spTgt>
                                        </p:tgtEl>
                                        <p:attrNameLst>
                                          <p:attrName>style.visibility</p:attrName>
                                        </p:attrNameLst>
                                      </p:cBhvr>
                                      <p:to>
                                        <p:strVal val="visible"/>
                                      </p:to>
                                    </p:set>
                                    <p:anim calcmode="lin" valueType="num">
                                      <p:cBhvr additive="base">
                                        <p:cTn id="31" dur="500" fill="hold"/>
                                        <p:tgtEl>
                                          <p:spTgt spid="14336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3363">
                                            <p:txEl>
                                              <p:pRg st="6" end="6"/>
                                            </p:txEl>
                                          </p:spTgt>
                                        </p:tgtEl>
                                        <p:attrNameLst>
                                          <p:attrName>style.visibility</p:attrName>
                                        </p:attrNameLst>
                                      </p:cBhvr>
                                      <p:to>
                                        <p:strVal val="visible"/>
                                      </p:to>
                                    </p:set>
                                    <p:anim calcmode="lin" valueType="num">
                                      <p:cBhvr additive="base">
                                        <p:cTn id="37" dur="500" fill="hold"/>
                                        <p:tgtEl>
                                          <p:spTgt spid="14336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65" descr="A screenshot of a cell phone&#10;&#10;Description automatically generated"/>
          <p:cNvPicPr preferRelativeResize="0">
            <a:picLocks noGrp="1"/>
          </p:cNvPicPr>
          <p:nvPr>
            <p:ph type="body" idx="1"/>
          </p:nvPr>
        </p:nvPicPr>
        <p:blipFill rotWithShape="1">
          <a:blip r:embed="rId3">
            <a:alphaModFix/>
          </a:blip>
          <a:srcRect/>
          <a:stretch/>
        </p:blipFill>
        <p:spPr>
          <a:xfrm>
            <a:off x="2865766" y="2069430"/>
            <a:ext cx="9083868" cy="3911321"/>
          </a:xfrm>
          <a:prstGeom prst="rect">
            <a:avLst/>
          </a:prstGeom>
          <a:noFill/>
          <a:ln>
            <a:noFill/>
          </a:ln>
        </p:spPr>
      </p:pic>
      <p:sp>
        <p:nvSpPr>
          <p:cNvPr id="367" name="Google Shape;367;p65"/>
          <p:cNvSpPr txBox="1"/>
          <p:nvPr/>
        </p:nvSpPr>
        <p:spPr>
          <a:xfrm>
            <a:off x="3357300" y="6230185"/>
            <a:ext cx="8100800" cy="370000"/>
          </a:xfrm>
          <a:prstGeom prst="rect">
            <a:avLst/>
          </a:prstGeom>
          <a:noFill/>
          <a:ln>
            <a:noFill/>
          </a:ln>
        </p:spPr>
        <p:txBody>
          <a:bodyPr spcFirstLastPara="1" wrap="square" lIns="91433" tIns="45700" rIns="91433" bIns="45700" anchor="t" anchorCtr="0">
            <a:noAutofit/>
          </a:bodyPr>
          <a:lstStyle/>
          <a:p>
            <a:pPr>
              <a:buClr>
                <a:schemeClr val="dk1"/>
              </a:buClr>
              <a:buSzPts val="1400"/>
            </a:pPr>
            <a:r>
              <a:rPr lang="en" sz="1867" dirty="0">
                <a:solidFill>
                  <a:schemeClr val="dk1"/>
                </a:solidFill>
                <a:latin typeface="Arial"/>
                <a:ea typeface="Arial"/>
                <a:cs typeface="Arial"/>
                <a:sym typeface="Arial"/>
              </a:rPr>
              <a:t>Website (on MS Teams): </a:t>
            </a:r>
            <a:r>
              <a:rPr lang="en" sz="1867"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https://www.viacharacter.org/survey/account/register</a:t>
            </a:r>
            <a:endParaRPr sz="1467" dirty="0"/>
          </a:p>
        </p:txBody>
      </p:sp>
      <p:pic>
        <p:nvPicPr>
          <p:cNvPr id="2" name="Picture 1">
            <a:extLst>
              <a:ext uri="{FF2B5EF4-FFF2-40B4-BE49-F238E27FC236}">
                <a16:creationId xmlns:a16="http://schemas.microsoft.com/office/drawing/2014/main" id="{E8E0609B-BB43-5693-B65A-4A555045569D}"/>
              </a:ext>
            </a:extLst>
          </p:cNvPr>
          <p:cNvPicPr>
            <a:picLocks noChangeAspect="1"/>
          </p:cNvPicPr>
          <p:nvPr/>
        </p:nvPicPr>
        <p:blipFill rotWithShape="1">
          <a:blip r:embed="rId5"/>
          <a:srcRect r="3" b="4526"/>
          <a:stretch/>
        </p:blipFill>
        <p:spPr>
          <a:xfrm>
            <a:off x="0" y="0"/>
            <a:ext cx="2743200" cy="3837542"/>
          </a:xfrm>
          <a:prstGeom prst="rect">
            <a:avLst/>
          </a:prstGeom>
        </p:spPr>
      </p:pic>
    </p:spTree>
    <p:extLst>
      <p:ext uri="{BB962C8B-B14F-4D97-AF65-F5344CB8AC3E}">
        <p14:creationId xmlns:p14="http://schemas.microsoft.com/office/powerpoint/2010/main" val="806133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6"/>
          <p:cNvSpPr txBox="1"/>
          <p:nvPr/>
        </p:nvSpPr>
        <p:spPr>
          <a:xfrm>
            <a:off x="2814600" y="261537"/>
            <a:ext cx="6562800" cy="646000"/>
          </a:xfrm>
          <a:prstGeom prst="rect">
            <a:avLst/>
          </a:prstGeom>
          <a:noFill/>
          <a:ln>
            <a:noFill/>
          </a:ln>
        </p:spPr>
        <p:txBody>
          <a:bodyPr spcFirstLastPara="1" wrap="square" lIns="91433" tIns="45700" rIns="91433" bIns="45700" anchor="t" anchorCtr="0">
            <a:noAutofit/>
          </a:bodyPr>
          <a:lstStyle/>
          <a:p>
            <a:pPr>
              <a:buClr>
                <a:schemeClr val="dk1"/>
              </a:buClr>
              <a:buSzPts val="2700"/>
            </a:pPr>
            <a:r>
              <a:rPr lang="en" sz="3600" b="1" dirty="0">
                <a:solidFill>
                  <a:schemeClr val="dk1"/>
                </a:solidFill>
                <a:latin typeface="Arial"/>
                <a:ea typeface="Arial"/>
                <a:cs typeface="Arial"/>
                <a:sym typeface="Arial"/>
              </a:rPr>
              <a:t>Charlie’s Highest VIA Values:</a:t>
            </a:r>
            <a:endParaRPr sz="1467" dirty="0"/>
          </a:p>
        </p:txBody>
      </p:sp>
      <p:pic>
        <p:nvPicPr>
          <p:cNvPr id="373" name="Google Shape;373;p66" descr="A screenshot of a social media post&#10;&#10;Description automatically generated"/>
          <p:cNvPicPr preferRelativeResize="0">
            <a:picLocks noGrp="1"/>
          </p:cNvPicPr>
          <p:nvPr>
            <p:ph type="body" idx="1"/>
          </p:nvPr>
        </p:nvPicPr>
        <p:blipFill rotWithShape="1">
          <a:blip r:embed="rId3">
            <a:alphaModFix/>
          </a:blip>
          <a:srcRect/>
          <a:stretch/>
        </p:blipFill>
        <p:spPr>
          <a:xfrm>
            <a:off x="1748589" y="992187"/>
            <a:ext cx="7692262" cy="5774000"/>
          </a:xfrm>
          <a:prstGeom prst="rect">
            <a:avLst/>
          </a:prstGeom>
          <a:noFill/>
          <a:ln>
            <a:noFill/>
          </a:ln>
        </p:spPr>
      </p:pic>
    </p:spTree>
    <p:extLst>
      <p:ext uri="{BB962C8B-B14F-4D97-AF65-F5344CB8AC3E}">
        <p14:creationId xmlns:p14="http://schemas.microsoft.com/office/powerpoint/2010/main" val="2659897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7"/>
          <p:cNvSpPr txBox="1"/>
          <p:nvPr/>
        </p:nvSpPr>
        <p:spPr>
          <a:xfrm>
            <a:off x="3084512" y="195263"/>
            <a:ext cx="6459600" cy="646000"/>
          </a:xfrm>
          <a:prstGeom prst="rect">
            <a:avLst/>
          </a:prstGeom>
          <a:noFill/>
          <a:ln>
            <a:noFill/>
          </a:ln>
        </p:spPr>
        <p:txBody>
          <a:bodyPr spcFirstLastPara="1" wrap="square" lIns="91433" tIns="45700" rIns="91433" bIns="45700" anchor="t" anchorCtr="0">
            <a:noAutofit/>
          </a:bodyPr>
          <a:lstStyle/>
          <a:p>
            <a:pPr>
              <a:buClr>
                <a:schemeClr val="dk1"/>
              </a:buClr>
              <a:buSzPts val="2700"/>
            </a:pPr>
            <a:r>
              <a:rPr lang="en" sz="3600" b="1">
                <a:solidFill>
                  <a:schemeClr val="dk1"/>
                </a:solidFill>
                <a:latin typeface="Arial"/>
                <a:ea typeface="Arial"/>
                <a:cs typeface="Arial"/>
                <a:sym typeface="Arial"/>
              </a:rPr>
              <a:t>Charlie’s Lowest VIA Values:</a:t>
            </a:r>
            <a:endParaRPr sz="1467"/>
          </a:p>
        </p:txBody>
      </p:sp>
      <p:pic>
        <p:nvPicPr>
          <p:cNvPr id="379" name="Google Shape;379;p67" descr="A screenshot of a social media post&#10;&#10;Description automatically generated"/>
          <p:cNvPicPr preferRelativeResize="0"/>
          <p:nvPr/>
        </p:nvPicPr>
        <p:blipFill rotWithShape="1">
          <a:blip r:embed="rId3">
            <a:alphaModFix/>
          </a:blip>
          <a:srcRect/>
          <a:stretch/>
        </p:blipFill>
        <p:spPr>
          <a:xfrm>
            <a:off x="2647951" y="754064"/>
            <a:ext cx="7304088" cy="6103937"/>
          </a:xfrm>
          <a:prstGeom prst="rect">
            <a:avLst/>
          </a:prstGeom>
          <a:noFill/>
          <a:ln>
            <a:noFill/>
          </a:ln>
        </p:spPr>
      </p:pic>
    </p:spTree>
    <p:extLst>
      <p:ext uri="{BB962C8B-B14F-4D97-AF65-F5344CB8AC3E}">
        <p14:creationId xmlns:p14="http://schemas.microsoft.com/office/powerpoint/2010/main" val="2720846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69" descr="A screenshot of a cell phone&#10;&#10;Description automatically generated"/>
          <p:cNvPicPr preferRelativeResize="0">
            <a:picLocks noGrp="1"/>
          </p:cNvPicPr>
          <p:nvPr>
            <p:ph type="body" idx="1"/>
          </p:nvPr>
        </p:nvPicPr>
        <p:blipFill rotWithShape="1">
          <a:blip r:embed="rId3">
            <a:alphaModFix/>
          </a:blip>
          <a:srcRect/>
          <a:stretch/>
        </p:blipFill>
        <p:spPr>
          <a:xfrm>
            <a:off x="2614863" y="73025"/>
            <a:ext cx="6103924" cy="6785200"/>
          </a:xfrm>
          <a:prstGeom prst="rect">
            <a:avLst/>
          </a:prstGeom>
          <a:noFill/>
          <a:ln>
            <a:noFill/>
          </a:ln>
        </p:spPr>
      </p:pic>
    </p:spTree>
    <p:extLst>
      <p:ext uri="{BB962C8B-B14F-4D97-AF65-F5344CB8AC3E}">
        <p14:creationId xmlns:p14="http://schemas.microsoft.com/office/powerpoint/2010/main" val="3264879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71"/>
          <p:cNvPicPr preferRelativeResize="0"/>
          <p:nvPr/>
        </p:nvPicPr>
        <p:blipFill>
          <a:blip r:embed="rId3">
            <a:alphaModFix/>
          </a:blip>
          <a:stretch>
            <a:fillRect/>
          </a:stretch>
        </p:blipFill>
        <p:spPr>
          <a:xfrm>
            <a:off x="134368" y="126233"/>
            <a:ext cx="4799505" cy="2825075"/>
          </a:xfrm>
          <a:prstGeom prst="rect">
            <a:avLst/>
          </a:prstGeom>
          <a:noFill/>
          <a:ln>
            <a:noFill/>
          </a:ln>
        </p:spPr>
      </p:pic>
      <p:pic>
        <p:nvPicPr>
          <p:cNvPr id="401" name="Google Shape;401;p71"/>
          <p:cNvPicPr preferRelativeResize="0"/>
          <p:nvPr/>
        </p:nvPicPr>
        <p:blipFill>
          <a:blip r:embed="rId4">
            <a:alphaModFix/>
          </a:blip>
          <a:stretch>
            <a:fillRect/>
          </a:stretch>
        </p:blipFill>
        <p:spPr>
          <a:xfrm>
            <a:off x="5002699" y="908665"/>
            <a:ext cx="7189301" cy="5391983"/>
          </a:xfrm>
          <a:prstGeom prst="rect">
            <a:avLst/>
          </a:prstGeom>
          <a:noFill/>
          <a:ln>
            <a:noFill/>
          </a:ln>
        </p:spPr>
      </p:pic>
      <p:pic>
        <p:nvPicPr>
          <p:cNvPr id="3" name="Picture 2" descr="Screen Shot 2021-08-31 at 12.38.1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946008"/>
            <a:ext cx="5121155" cy="3911993"/>
          </a:xfrm>
          <a:prstGeom prst="rect">
            <a:avLst/>
          </a:prstGeom>
        </p:spPr>
      </p:pic>
    </p:spTree>
    <p:extLst>
      <p:ext uri="{BB962C8B-B14F-4D97-AF65-F5344CB8AC3E}">
        <p14:creationId xmlns:p14="http://schemas.microsoft.com/office/powerpoint/2010/main" val="419475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0CF30-92AC-03D8-26D8-0A28EC23CE3E}"/>
              </a:ext>
            </a:extLst>
          </p:cNvPr>
          <p:cNvSpPr>
            <a:spLocks noGrp="1"/>
          </p:cNvSpPr>
          <p:nvPr>
            <p:ph type="title"/>
          </p:nvPr>
        </p:nvSpPr>
        <p:spPr/>
        <p:txBody>
          <a:bodyPr/>
          <a:lstStyle/>
          <a:p>
            <a:pPr algn="ctr"/>
            <a:r>
              <a:rPr lang="en-US" b="1">
                <a:latin typeface="Times New Roman" panose="02020603050405020304" pitchFamily="18" charset="0"/>
                <a:cs typeface="Times New Roman" panose="02020603050405020304" pitchFamily="18" charset="0"/>
              </a:rPr>
              <a:t>Framework for Thriving - P.E.R.M.A.</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CF7CA22-47B8-3DB3-C5F5-0B514A2C2548}"/>
              </a:ext>
            </a:extLst>
          </p:cNvPr>
          <p:cNvSpPr>
            <a:spLocks noGrp="1"/>
          </p:cNvSpPr>
          <p:nvPr>
            <p:ph idx="1"/>
          </p:nvPr>
        </p:nvSpPr>
        <p:spPr>
          <a:xfrm>
            <a:off x="241852" y="1825625"/>
            <a:ext cx="11135139" cy="4667248"/>
          </a:xfrm>
        </p:spPr>
        <p:txBody>
          <a:bodyPr>
            <a:noAutofit/>
          </a:bodyPr>
          <a:lstStyle/>
          <a:p>
            <a:pPr marL="0" marR="0" lvl="0" indent="0">
              <a:spcBef>
                <a:spcPts val="0"/>
              </a:spcBef>
              <a:spcAft>
                <a:spcPts val="0"/>
              </a:spcAft>
              <a:buSzPts val="1000"/>
              <a:buNone/>
              <a:tabLst>
                <a:tab pos="457200" algn="l"/>
              </a:tabLst>
            </a:pPr>
            <a:r>
              <a:rPr lang="en-US" sz="3200"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P</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ositive emotion—Can only be assessed subjectively</a:t>
            </a:r>
          </a:p>
          <a:p>
            <a:pPr marL="0" marR="0" lvl="0" indent="0">
              <a:spcBef>
                <a:spcPts val="0"/>
              </a:spcBef>
              <a:spcAft>
                <a:spcPts val="0"/>
              </a:spcAft>
              <a:buSzPts val="1000"/>
              <a:buNone/>
              <a:tabLst>
                <a:tab pos="457200" algn="l"/>
              </a:tabLst>
            </a:pPr>
            <a:r>
              <a:rPr lang="en-US" sz="3200"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E</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ngagement—Like positive emotion, can </a:t>
            </a:r>
            <a:r>
              <a:rPr lang="en-US" sz="3200" i="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only </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be measured through subjective means. See also “Flow”</a:t>
            </a:r>
          </a:p>
          <a:p>
            <a:pPr marL="0" marR="0" lvl="0" indent="0">
              <a:spcBef>
                <a:spcPts val="0"/>
              </a:spcBef>
              <a:spcAft>
                <a:spcPts val="0"/>
              </a:spcAft>
              <a:buSzPts val="1000"/>
              <a:buNone/>
              <a:tabLst>
                <a:tab pos="457200" algn="l"/>
              </a:tabLst>
            </a:pPr>
            <a:r>
              <a:rPr lang="en-US" sz="3200"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R</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elationships—The presence of friends, family, intimacy, </a:t>
            </a:r>
            <a:b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or connection</a:t>
            </a:r>
          </a:p>
          <a:p>
            <a:pPr marL="0" marR="0" lvl="0" indent="0">
              <a:spcBef>
                <a:spcPts val="0"/>
              </a:spcBef>
              <a:spcAft>
                <a:spcPts val="0"/>
              </a:spcAft>
              <a:buSzPts val="1000"/>
              <a:buNone/>
              <a:tabLst>
                <a:tab pos="457200" algn="l"/>
              </a:tabLst>
            </a:pPr>
            <a:r>
              <a:rPr lang="en-US" sz="3200"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M</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eaning (later added Mattering)—Belonging to and serving something bigger than oneself</a:t>
            </a:r>
          </a:p>
          <a:p>
            <a:pPr marL="0" marR="0" lvl="0" indent="0">
              <a:spcBef>
                <a:spcPts val="0"/>
              </a:spcBef>
              <a:spcAft>
                <a:spcPts val="0"/>
              </a:spcAft>
              <a:buSzPts val="1000"/>
              <a:buNone/>
              <a:tabLst>
                <a:tab pos="457200" algn="l"/>
              </a:tabLst>
            </a:pPr>
            <a:r>
              <a:rPr lang="en-US" sz="3200"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chievement—Challenges that are met, accomplishment that is pursued even when it brings no positive emotion, no meaning, and nothing in the way of positive relationships.</a:t>
            </a:r>
          </a:p>
        </p:txBody>
      </p:sp>
      <p:pic>
        <p:nvPicPr>
          <p:cNvPr id="4" name="Picture 3">
            <a:extLst>
              <a:ext uri="{FF2B5EF4-FFF2-40B4-BE49-F238E27FC236}">
                <a16:creationId xmlns:a16="http://schemas.microsoft.com/office/drawing/2014/main" id="{4EBC5538-7FBE-A3B7-85D2-4F320395EA06}"/>
              </a:ext>
            </a:extLst>
          </p:cNvPr>
          <p:cNvPicPr>
            <a:picLocks noChangeAspect="1"/>
          </p:cNvPicPr>
          <p:nvPr/>
        </p:nvPicPr>
        <p:blipFill rotWithShape="1">
          <a:blip r:embed="rId2"/>
          <a:srcRect t="4959" r="-5" b="2707"/>
          <a:stretch/>
        </p:blipFill>
        <p:spPr>
          <a:xfrm>
            <a:off x="10155308" y="1469488"/>
            <a:ext cx="1794840" cy="2510857"/>
          </a:xfrm>
          <a:prstGeom prst="rect">
            <a:avLst/>
          </a:prstGeom>
        </p:spPr>
      </p:pic>
    </p:spTree>
    <p:extLst>
      <p:ext uri="{BB962C8B-B14F-4D97-AF65-F5344CB8AC3E}">
        <p14:creationId xmlns:p14="http://schemas.microsoft.com/office/powerpoint/2010/main" val="2320836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0CF30-92AC-03D8-26D8-0A28EC23CE3E}"/>
              </a:ext>
            </a:extLst>
          </p:cNvPr>
          <p:cNvSpPr>
            <a:spLocks noGrp="1"/>
          </p:cNvSpPr>
          <p:nvPr>
            <p:ph type="title"/>
          </p:nvPr>
        </p:nvSpPr>
        <p:spPr/>
        <p:txBody>
          <a:bodyPr/>
          <a:lstStyle/>
          <a:p>
            <a:pPr algn="ctr"/>
            <a:r>
              <a:rPr lang="en-US" b="1">
                <a:latin typeface="Times New Roman" panose="02020603050405020304" pitchFamily="18" charset="0"/>
                <a:cs typeface="Times New Roman" panose="02020603050405020304" pitchFamily="18" charset="0"/>
              </a:rPr>
              <a:t>Framework for Thriving - P.E.R.M.A.</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CF7CA22-47B8-3DB3-C5F5-0B514A2C2548}"/>
              </a:ext>
            </a:extLst>
          </p:cNvPr>
          <p:cNvSpPr>
            <a:spLocks noGrp="1"/>
          </p:cNvSpPr>
          <p:nvPr>
            <p:ph idx="1"/>
          </p:nvPr>
        </p:nvSpPr>
        <p:spPr>
          <a:xfrm>
            <a:off x="241852" y="1825625"/>
            <a:ext cx="11135139" cy="4667248"/>
          </a:xfrm>
        </p:spPr>
        <p:txBody>
          <a:bodyPr>
            <a:noAutofit/>
          </a:bodyPr>
          <a:lstStyle/>
          <a:p>
            <a:pPr marL="0" marR="0" lvl="0" indent="0">
              <a:spcBef>
                <a:spcPts val="0"/>
              </a:spcBef>
              <a:spcAft>
                <a:spcPts val="0"/>
              </a:spcAft>
              <a:buSzPts val="1000"/>
              <a:buNone/>
              <a:tabLst>
                <a:tab pos="457200" algn="l"/>
              </a:tabLst>
            </a:pPr>
            <a:r>
              <a:rPr lang="en-US" sz="3200"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P</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ositive emotion—Can only be assessed subjectively</a:t>
            </a:r>
          </a:p>
          <a:p>
            <a:pPr marL="0" marR="0" lvl="0" indent="0">
              <a:spcBef>
                <a:spcPts val="0"/>
              </a:spcBef>
              <a:spcAft>
                <a:spcPts val="0"/>
              </a:spcAft>
              <a:buSzPts val="1000"/>
              <a:buNone/>
              <a:tabLst>
                <a:tab pos="457200" algn="l"/>
              </a:tabLst>
            </a:pPr>
            <a:r>
              <a:rPr lang="en-US" sz="4000" b="1" u="sng"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E</a:t>
            </a:r>
            <a:r>
              <a:rPr lang="en-US" sz="4000" u="sng"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ngagement</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—Like positive emotion, can </a:t>
            </a:r>
            <a:r>
              <a:rPr lang="en-US" sz="3200" i="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only </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be measured through subjective means. See also “Flow”</a:t>
            </a:r>
          </a:p>
          <a:p>
            <a:pPr marL="0" marR="0" lvl="0" indent="0">
              <a:spcBef>
                <a:spcPts val="0"/>
              </a:spcBef>
              <a:spcAft>
                <a:spcPts val="0"/>
              </a:spcAft>
              <a:buSzPts val="1000"/>
              <a:buNone/>
              <a:tabLst>
                <a:tab pos="457200" algn="l"/>
              </a:tabLst>
            </a:pPr>
            <a:r>
              <a:rPr lang="en-US" sz="3200"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R</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elationships—The presence of friends, family, intimacy, </a:t>
            </a:r>
            <a:b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or connection</a:t>
            </a:r>
          </a:p>
          <a:p>
            <a:pPr marL="0" marR="0" lvl="0" indent="0">
              <a:spcBef>
                <a:spcPts val="0"/>
              </a:spcBef>
              <a:spcAft>
                <a:spcPts val="0"/>
              </a:spcAft>
              <a:buSzPts val="1000"/>
              <a:buNone/>
              <a:tabLst>
                <a:tab pos="457200" algn="l"/>
              </a:tabLst>
            </a:pPr>
            <a:r>
              <a:rPr lang="en-US" sz="3200"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M</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eaning (later added Mattering)—Belonging to and serving something bigger than oneself</a:t>
            </a:r>
          </a:p>
          <a:p>
            <a:pPr marL="0" marR="0" lvl="0" indent="0">
              <a:spcBef>
                <a:spcPts val="0"/>
              </a:spcBef>
              <a:spcAft>
                <a:spcPts val="0"/>
              </a:spcAft>
              <a:buSzPts val="1000"/>
              <a:buNone/>
              <a:tabLst>
                <a:tab pos="457200" algn="l"/>
              </a:tabLst>
            </a:pPr>
            <a:r>
              <a:rPr lang="en-US" sz="3200"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chievement—Challenges that are met, accomplishment that is pursued even when it brings no positive emotion, no meaning, and nothing in the way of positive relationships.</a:t>
            </a:r>
          </a:p>
        </p:txBody>
      </p:sp>
      <p:pic>
        <p:nvPicPr>
          <p:cNvPr id="4" name="Picture 3">
            <a:extLst>
              <a:ext uri="{FF2B5EF4-FFF2-40B4-BE49-F238E27FC236}">
                <a16:creationId xmlns:a16="http://schemas.microsoft.com/office/drawing/2014/main" id="{4EBC5538-7FBE-A3B7-85D2-4F320395EA06}"/>
              </a:ext>
            </a:extLst>
          </p:cNvPr>
          <p:cNvPicPr>
            <a:picLocks noChangeAspect="1"/>
          </p:cNvPicPr>
          <p:nvPr/>
        </p:nvPicPr>
        <p:blipFill rotWithShape="1">
          <a:blip r:embed="rId2"/>
          <a:srcRect t="4959" r="-5" b="2707"/>
          <a:stretch/>
        </p:blipFill>
        <p:spPr>
          <a:xfrm>
            <a:off x="10155308" y="1469488"/>
            <a:ext cx="1794840" cy="2510857"/>
          </a:xfrm>
          <a:prstGeom prst="rect">
            <a:avLst/>
          </a:prstGeom>
        </p:spPr>
      </p:pic>
    </p:spTree>
    <p:extLst>
      <p:ext uri="{BB962C8B-B14F-4D97-AF65-F5344CB8AC3E}">
        <p14:creationId xmlns:p14="http://schemas.microsoft.com/office/powerpoint/2010/main" val="3955348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5A83-E961-F30E-9F43-DD7285A9CC92}"/>
              </a:ext>
            </a:extLst>
          </p:cNvPr>
          <p:cNvSpPr>
            <a:spLocks noGrp="1"/>
          </p:cNvSpPr>
          <p:nvPr>
            <p:ph type="title"/>
          </p:nvPr>
        </p:nvSpPr>
        <p:spPr/>
        <p:txBody>
          <a:bodyPr/>
          <a:lstStyle/>
          <a:p>
            <a:pPr algn="ctr"/>
            <a:r>
              <a:rPr lang="en-US" b="0" i="0" dirty="0">
                <a:solidFill>
                  <a:srgbClr val="1C2404"/>
                </a:solidFill>
                <a:effectLst/>
                <a:latin typeface="Raleway" panose="020F0502020204030204" pitchFamily="2" charset="0"/>
              </a:rPr>
              <a:t>Mihaly </a:t>
            </a:r>
            <a:r>
              <a:rPr lang="en-US" b="0" i="0" dirty="0" err="1">
                <a:solidFill>
                  <a:srgbClr val="1C2404"/>
                </a:solidFill>
                <a:effectLst/>
                <a:latin typeface="Raleway" panose="020F0502020204030204" pitchFamily="2" charset="0"/>
              </a:rPr>
              <a:t>Czikszentmihalyi</a:t>
            </a:r>
            <a:endParaRPr lang="en-US" dirty="0"/>
          </a:p>
        </p:txBody>
      </p:sp>
      <p:pic>
        <p:nvPicPr>
          <p:cNvPr id="4" name="Content Placeholder 3">
            <a:extLst>
              <a:ext uri="{FF2B5EF4-FFF2-40B4-BE49-F238E27FC236}">
                <a16:creationId xmlns:a16="http://schemas.microsoft.com/office/drawing/2014/main" id="{F37CBC4B-45E6-4A90-2A84-A6D2ABDB61E6}"/>
              </a:ext>
            </a:extLst>
          </p:cNvPr>
          <p:cNvPicPr>
            <a:picLocks noGrp="1" noChangeAspect="1"/>
          </p:cNvPicPr>
          <p:nvPr>
            <p:ph idx="1"/>
          </p:nvPr>
        </p:nvPicPr>
        <p:blipFill>
          <a:blip r:embed="rId3"/>
          <a:stretch>
            <a:fillRect/>
          </a:stretch>
        </p:blipFill>
        <p:spPr>
          <a:xfrm>
            <a:off x="6944001" y="1944668"/>
            <a:ext cx="3958219" cy="2968664"/>
          </a:xfrm>
          <a:prstGeom prst="rect">
            <a:avLst/>
          </a:prstGeom>
        </p:spPr>
      </p:pic>
      <p:pic>
        <p:nvPicPr>
          <p:cNvPr id="5" name="Picture 4">
            <a:extLst>
              <a:ext uri="{FF2B5EF4-FFF2-40B4-BE49-F238E27FC236}">
                <a16:creationId xmlns:a16="http://schemas.microsoft.com/office/drawing/2014/main" id="{3DCF82E0-C389-98B3-D448-0476C7EEA0C8}"/>
              </a:ext>
            </a:extLst>
          </p:cNvPr>
          <p:cNvPicPr>
            <a:picLocks noChangeAspect="1"/>
          </p:cNvPicPr>
          <p:nvPr/>
        </p:nvPicPr>
        <p:blipFill>
          <a:blip r:embed="rId4"/>
          <a:stretch>
            <a:fillRect/>
          </a:stretch>
        </p:blipFill>
        <p:spPr>
          <a:xfrm>
            <a:off x="225288" y="1690690"/>
            <a:ext cx="5381033" cy="5011087"/>
          </a:xfrm>
          <a:prstGeom prst="rect">
            <a:avLst/>
          </a:prstGeom>
        </p:spPr>
      </p:pic>
    </p:spTree>
    <p:extLst>
      <p:ext uri="{BB962C8B-B14F-4D97-AF65-F5344CB8AC3E}">
        <p14:creationId xmlns:p14="http://schemas.microsoft.com/office/powerpoint/2010/main" val="1206979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D7858-358C-9621-4F1C-B0A8B0EC4CE9}"/>
              </a:ext>
            </a:extLst>
          </p:cNvPr>
          <p:cNvSpPr>
            <a:spLocks noGrp="1"/>
          </p:cNvSpPr>
          <p:nvPr>
            <p:ph type="title"/>
          </p:nvPr>
        </p:nvSpPr>
        <p:spPr>
          <a:xfrm>
            <a:off x="838200" y="365127"/>
            <a:ext cx="6990347" cy="1325563"/>
          </a:xfrm>
        </p:spPr>
        <p:txBody>
          <a:bodyPr>
            <a:normAutofit/>
          </a:bodyPr>
          <a:lstStyle/>
          <a:p>
            <a:pPr algn="ctr"/>
            <a:r>
              <a:rPr lang="en-US" sz="7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Agenda</a:t>
            </a:r>
            <a:endParaRPr lang="en-US" sz="72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B1EF67A-A788-E9AF-0179-1138C262F540}"/>
              </a:ext>
            </a:extLst>
          </p:cNvPr>
          <p:cNvSpPr>
            <a:spLocks noGrp="1"/>
          </p:cNvSpPr>
          <p:nvPr>
            <p:ph idx="1"/>
          </p:nvPr>
        </p:nvSpPr>
        <p:spPr>
          <a:xfrm>
            <a:off x="838200" y="1825625"/>
            <a:ext cx="8530389" cy="4351338"/>
          </a:xfrm>
        </p:spPr>
        <p:txBody>
          <a:bodyPr>
            <a:normAutofit/>
          </a:bodyPr>
          <a:lstStyle/>
          <a:p>
            <a:pPr marL="0" marR="0">
              <a:spcBef>
                <a:spcPts val="0"/>
              </a:spcBef>
              <a:spcAft>
                <a:spcPts val="0"/>
              </a:spcAft>
            </a:pPr>
            <a:r>
              <a:rPr lang="en-US" sz="44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Wisdom of the Ages</a:t>
            </a:r>
            <a:endParaRPr lang="en-US" sz="44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44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Positive Psychology</a:t>
            </a:r>
            <a:endParaRPr lang="en-US" sz="44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a:spcBef>
                <a:spcPts val="0"/>
              </a:spcBef>
            </a:pPr>
            <a:r>
              <a:rPr lang="en-US" sz="44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Concepts and Mindsets</a:t>
            </a:r>
          </a:p>
          <a:p>
            <a:pPr marL="0" marR="0">
              <a:spcBef>
                <a:spcPts val="0"/>
              </a:spcBef>
              <a:spcAft>
                <a:spcPts val="0"/>
              </a:spcAft>
            </a:pPr>
            <a:r>
              <a:rPr lang="en-US" sz="44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Habits</a:t>
            </a:r>
          </a:p>
          <a:p>
            <a:pPr marL="0" marR="0">
              <a:spcBef>
                <a:spcPts val="0"/>
              </a:spcBef>
              <a:spcAft>
                <a:spcPts val="0"/>
              </a:spcAft>
            </a:pPr>
            <a:r>
              <a:rPr lang="en-US" sz="44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Examples</a:t>
            </a:r>
          </a:p>
        </p:txBody>
      </p:sp>
      <p:pic>
        <p:nvPicPr>
          <p:cNvPr id="16386" name="Picture 2" descr="Surviving or Thriving?">
            <a:extLst>
              <a:ext uri="{FF2B5EF4-FFF2-40B4-BE49-F238E27FC236}">
                <a16:creationId xmlns:a16="http://schemas.microsoft.com/office/drawing/2014/main" id="{86F6F570-C051-3F17-7B41-171F8BCD5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9787" y="0"/>
            <a:ext cx="4842214" cy="31526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EBB33F2-77E7-BB18-7BF5-E8A0043AADDC}"/>
              </a:ext>
            </a:extLst>
          </p:cNvPr>
          <p:cNvPicPr>
            <a:picLocks noChangeAspect="1"/>
          </p:cNvPicPr>
          <p:nvPr/>
        </p:nvPicPr>
        <p:blipFill>
          <a:blip r:embed="rId4"/>
          <a:stretch>
            <a:fillRect/>
          </a:stretch>
        </p:blipFill>
        <p:spPr>
          <a:xfrm>
            <a:off x="6773452" y="3516315"/>
            <a:ext cx="4310696" cy="3152664"/>
          </a:xfrm>
          <a:prstGeom prst="rect">
            <a:avLst/>
          </a:prstGeom>
        </p:spPr>
      </p:pic>
    </p:spTree>
    <p:extLst>
      <p:ext uri="{BB962C8B-B14F-4D97-AF65-F5344CB8AC3E}">
        <p14:creationId xmlns:p14="http://schemas.microsoft.com/office/powerpoint/2010/main" val="375645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0CF30-92AC-03D8-26D8-0A28EC23CE3E}"/>
              </a:ext>
            </a:extLst>
          </p:cNvPr>
          <p:cNvSpPr>
            <a:spLocks noGrp="1"/>
          </p:cNvSpPr>
          <p:nvPr>
            <p:ph type="title"/>
          </p:nvPr>
        </p:nvSpPr>
        <p:spPr/>
        <p:txBody>
          <a:bodyPr/>
          <a:lstStyle/>
          <a:p>
            <a:pPr algn="ctr"/>
            <a:r>
              <a:rPr lang="en-US" b="1">
                <a:latin typeface="Times New Roman" panose="02020603050405020304" pitchFamily="18" charset="0"/>
                <a:cs typeface="Times New Roman" panose="02020603050405020304" pitchFamily="18" charset="0"/>
              </a:rPr>
              <a:t>Framework for Thriving - P.E.R.M.A.</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CF7CA22-47B8-3DB3-C5F5-0B514A2C2548}"/>
              </a:ext>
            </a:extLst>
          </p:cNvPr>
          <p:cNvSpPr>
            <a:spLocks noGrp="1"/>
          </p:cNvSpPr>
          <p:nvPr>
            <p:ph idx="1"/>
          </p:nvPr>
        </p:nvSpPr>
        <p:spPr>
          <a:xfrm>
            <a:off x="241852" y="1825625"/>
            <a:ext cx="11135139" cy="4667248"/>
          </a:xfrm>
        </p:spPr>
        <p:txBody>
          <a:bodyPr>
            <a:noAutofit/>
          </a:bodyPr>
          <a:lstStyle/>
          <a:p>
            <a:pPr marL="0" marR="0" lvl="0" indent="0">
              <a:spcBef>
                <a:spcPts val="0"/>
              </a:spcBef>
              <a:spcAft>
                <a:spcPts val="0"/>
              </a:spcAft>
              <a:buSzPts val="1000"/>
              <a:buNone/>
              <a:tabLst>
                <a:tab pos="457200" algn="l"/>
              </a:tabLst>
            </a:pPr>
            <a:r>
              <a:rPr lang="en-US" sz="3200"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P</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ositive emotion—Can only be assessed subjectively</a:t>
            </a:r>
          </a:p>
          <a:p>
            <a:pPr marL="0" marR="0" lvl="0" indent="0">
              <a:spcBef>
                <a:spcPts val="0"/>
              </a:spcBef>
              <a:spcAft>
                <a:spcPts val="0"/>
              </a:spcAft>
              <a:buSzPts val="1000"/>
              <a:buNone/>
              <a:tabLst>
                <a:tab pos="457200" algn="l"/>
              </a:tabLst>
            </a:pPr>
            <a:r>
              <a:rPr lang="en-US" sz="3200"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E</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ngagement—Like positive emotion, can </a:t>
            </a:r>
            <a:r>
              <a:rPr lang="en-US" sz="3200" i="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only </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be measured through subjective means. See also “Flow”</a:t>
            </a:r>
          </a:p>
          <a:p>
            <a:pPr marL="0" marR="0" lvl="0" indent="0">
              <a:spcBef>
                <a:spcPts val="0"/>
              </a:spcBef>
              <a:spcAft>
                <a:spcPts val="0"/>
              </a:spcAft>
              <a:buSzPts val="1000"/>
              <a:buNone/>
              <a:tabLst>
                <a:tab pos="457200" algn="l"/>
              </a:tabLst>
            </a:pPr>
            <a:r>
              <a:rPr lang="en-US" sz="3200"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R</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elationships—The presence of friends, family, intimacy, </a:t>
            </a:r>
            <a:b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or connection</a:t>
            </a:r>
          </a:p>
          <a:p>
            <a:pPr marL="0" marR="0" lvl="0" indent="0">
              <a:spcBef>
                <a:spcPts val="0"/>
              </a:spcBef>
              <a:spcAft>
                <a:spcPts val="0"/>
              </a:spcAft>
              <a:buSzPts val="1000"/>
              <a:buNone/>
              <a:tabLst>
                <a:tab pos="457200" algn="l"/>
              </a:tabLst>
            </a:pPr>
            <a:r>
              <a:rPr lang="en-US" sz="3200"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M</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eaning (later added Mattering)—Belonging to and serving something bigger than oneself</a:t>
            </a:r>
          </a:p>
          <a:p>
            <a:pPr marL="0" marR="0" lvl="0" indent="0">
              <a:spcBef>
                <a:spcPts val="0"/>
              </a:spcBef>
              <a:spcAft>
                <a:spcPts val="0"/>
              </a:spcAft>
              <a:buSzPts val="1000"/>
              <a:buNone/>
              <a:tabLst>
                <a:tab pos="457200" algn="l"/>
              </a:tabLst>
            </a:pPr>
            <a:r>
              <a:rPr lang="en-US" sz="3200"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3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chievement—Challenges that are met, accomplishment that is pursued even when it brings no positive emotion, no meaning, and nothing in the way of positive relationships.</a:t>
            </a:r>
          </a:p>
        </p:txBody>
      </p:sp>
      <p:pic>
        <p:nvPicPr>
          <p:cNvPr id="4" name="Picture 3">
            <a:extLst>
              <a:ext uri="{FF2B5EF4-FFF2-40B4-BE49-F238E27FC236}">
                <a16:creationId xmlns:a16="http://schemas.microsoft.com/office/drawing/2014/main" id="{4EBC5538-7FBE-A3B7-85D2-4F320395EA06}"/>
              </a:ext>
            </a:extLst>
          </p:cNvPr>
          <p:cNvPicPr>
            <a:picLocks noChangeAspect="1"/>
          </p:cNvPicPr>
          <p:nvPr/>
        </p:nvPicPr>
        <p:blipFill rotWithShape="1">
          <a:blip r:embed="rId2"/>
          <a:srcRect t="4959" r="-5" b="2707"/>
          <a:stretch/>
        </p:blipFill>
        <p:spPr>
          <a:xfrm>
            <a:off x="10155308" y="1469488"/>
            <a:ext cx="1794840" cy="2510857"/>
          </a:xfrm>
          <a:prstGeom prst="rect">
            <a:avLst/>
          </a:prstGeom>
        </p:spPr>
      </p:pic>
    </p:spTree>
    <p:extLst>
      <p:ext uri="{BB962C8B-B14F-4D97-AF65-F5344CB8AC3E}">
        <p14:creationId xmlns:p14="http://schemas.microsoft.com/office/powerpoint/2010/main" val="1019163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3" descr="Auth Happiness.jpeg">
            <a:extLst>
              <a:ext uri="{FF2B5EF4-FFF2-40B4-BE49-F238E27FC236}">
                <a16:creationId xmlns:a16="http://schemas.microsoft.com/office/drawing/2014/main" id="{EED93F03-9143-09CF-C586-E30D8B067C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447801"/>
            <a:ext cx="3124200"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4" descr="Card-4-PERMA-350x286.jpg">
            <a:extLst>
              <a:ext uri="{FF2B5EF4-FFF2-40B4-BE49-F238E27FC236}">
                <a16:creationId xmlns:a16="http://schemas.microsoft.com/office/drawing/2014/main" id="{02FA04EE-6E17-F0AB-75E9-7DD70FFEAE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971800"/>
            <a:ext cx="44450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Box 6">
            <a:extLst>
              <a:ext uri="{FF2B5EF4-FFF2-40B4-BE49-F238E27FC236}">
                <a16:creationId xmlns:a16="http://schemas.microsoft.com/office/drawing/2014/main" id="{4DF44FFA-0D02-422F-CBF2-48421AB885BE}"/>
              </a:ext>
            </a:extLst>
          </p:cNvPr>
          <p:cNvSpPr txBox="1">
            <a:spLocks noChangeArrowheads="1"/>
          </p:cNvSpPr>
          <p:nvPr/>
        </p:nvSpPr>
        <p:spPr bwMode="auto">
          <a:xfrm>
            <a:off x="1524000" y="152400"/>
            <a:ext cx="9017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800" b="1">
                <a:latin typeface="Arial" panose="020B0604020202020204" pitchFamily="34" charset="0"/>
              </a:rPr>
              <a:t>Positive Psychology </a:t>
            </a:r>
          </a:p>
          <a:p>
            <a:pPr algn="ctr" eaLnBrk="1" hangingPunct="1">
              <a:spcBef>
                <a:spcPct val="0"/>
              </a:spcBef>
              <a:buFontTx/>
              <a:buNone/>
            </a:pPr>
            <a:r>
              <a:rPr lang="en-US" altLang="en-US" sz="4800" b="1">
                <a:latin typeface="Arial" panose="020B0604020202020204" pitchFamily="34" charset="0"/>
              </a:rPr>
              <a:t>and Happiness</a:t>
            </a:r>
          </a:p>
        </p:txBody>
      </p:sp>
    </p:spTree>
    <p:extLst>
      <p:ext uri="{BB962C8B-B14F-4D97-AF65-F5344CB8AC3E}">
        <p14:creationId xmlns:p14="http://schemas.microsoft.com/office/powerpoint/2010/main" val="2096362944"/>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B9141-DCE1-94BD-1CFF-927617C834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885860-6546-D60D-6238-B683FCD2985D}"/>
              </a:ext>
            </a:extLst>
          </p:cNvPr>
          <p:cNvSpPr>
            <a:spLocks noGrp="1"/>
          </p:cNvSpPr>
          <p:nvPr>
            <p:ph idx="1"/>
          </p:nvPr>
        </p:nvSpPr>
        <p:spPr/>
        <p:txBody>
          <a:bodyPr/>
          <a:lstStyle/>
          <a:p>
            <a:endParaRPr lang="en-US"/>
          </a:p>
        </p:txBody>
      </p:sp>
      <p:pic>
        <p:nvPicPr>
          <p:cNvPr id="14338" name="Picture 2" descr="Marcus Aurelius quote: The happiness of your life depends upon the quality of your thoughts.">
            <a:extLst>
              <a:ext uri="{FF2B5EF4-FFF2-40B4-BE49-F238E27FC236}">
                <a16:creationId xmlns:a16="http://schemas.microsoft.com/office/drawing/2014/main" id="{BEF07D76-0C06-FD8F-47D3-0491B5CD5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722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595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7AB0C30A-5403-69E3-5E07-58BB4D175E06}"/>
              </a:ext>
            </a:extLst>
          </p:cNvPr>
          <p:cNvSpPr>
            <a:spLocks noGrp="1"/>
          </p:cNvSpPr>
          <p:nvPr>
            <p:ph type="title"/>
          </p:nvPr>
        </p:nvSpPr>
        <p:spPr>
          <a:xfrm>
            <a:off x="1981200" y="457200"/>
            <a:ext cx="8229600" cy="685800"/>
          </a:xfrm>
        </p:spPr>
        <p:txBody>
          <a:bodyPr anchor="t"/>
          <a:lstStyle/>
          <a:p>
            <a:pPr>
              <a:buClr>
                <a:srgbClr val="000000"/>
              </a:buClr>
            </a:pPr>
            <a:r>
              <a:rPr lang="en-US" altLang="en-US" sz="3200" b="1" i="1"/>
              <a:t>Emotional Contagion – Happiness</a:t>
            </a:r>
          </a:p>
        </p:txBody>
      </p:sp>
      <p:sp>
        <p:nvSpPr>
          <p:cNvPr id="142339" name="Rectangle 3">
            <a:extLst>
              <a:ext uri="{FF2B5EF4-FFF2-40B4-BE49-F238E27FC236}">
                <a16:creationId xmlns:a16="http://schemas.microsoft.com/office/drawing/2014/main" id="{BD6D4807-2A08-0939-6248-2C92A9D781AB}"/>
              </a:ext>
            </a:extLst>
          </p:cNvPr>
          <p:cNvSpPr>
            <a:spLocks noGrp="1"/>
          </p:cNvSpPr>
          <p:nvPr>
            <p:ph type="body" sz="half" idx="1"/>
          </p:nvPr>
        </p:nvSpPr>
        <p:spPr>
          <a:xfrm>
            <a:off x="1676400" y="1524001"/>
            <a:ext cx="7239000" cy="4525963"/>
          </a:xfrm>
        </p:spPr>
        <p:txBody>
          <a:bodyPr/>
          <a:lstStyle/>
          <a:p>
            <a:pPr>
              <a:buFont typeface="Wingdings" panose="05000000000000000000" pitchFamily="2" charset="2"/>
              <a:buNone/>
            </a:pPr>
            <a:r>
              <a:rPr lang="en-US" altLang="en-US"/>
              <a:t>   "Happiness is when what you think, what you say, and what you do are in harmony."</a:t>
            </a:r>
          </a:p>
          <a:p>
            <a:pPr>
              <a:buFont typeface="Wingdings" panose="05000000000000000000" pitchFamily="2" charset="2"/>
              <a:buNone/>
            </a:pPr>
            <a:r>
              <a:rPr lang="en-US" altLang="en-US"/>
              <a:t>				– Mohandas Gandhi</a:t>
            </a:r>
          </a:p>
          <a:p>
            <a:pPr>
              <a:buFont typeface="Wingdings" panose="05000000000000000000" pitchFamily="2" charset="2"/>
              <a:buNone/>
            </a:pPr>
            <a:r>
              <a:rPr lang="ja-JP" altLang="en-US"/>
              <a:t>“</a:t>
            </a:r>
            <a:r>
              <a:rPr lang="en-US" altLang="ja-JP"/>
              <a:t> Most folks are about as happy as they make up their minds to be.</a:t>
            </a:r>
            <a:r>
              <a:rPr lang="ja-JP" altLang="en-US"/>
              <a:t>”</a:t>
            </a:r>
            <a:endParaRPr lang="en-US" altLang="ja-JP"/>
          </a:p>
          <a:p>
            <a:pPr>
              <a:buFont typeface="Wingdings" panose="05000000000000000000" pitchFamily="2" charset="2"/>
              <a:buNone/>
            </a:pPr>
            <a:br>
              <a:rPr lang="en-US" altLang="en-US"/>
            </a:br>
            <a:r>
              <a:rPr lang="en-US" altLang="en-US"/>
              <a:t>			– Abraham Lincoln</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2339">
                                            <p:txEl>
                                              <p:pRg st="1" end="1"/>
                                            </p:txEl>
                                          </p:spTgt>
                                        </p:tgtEl>
                                        <p:attrNameLst>
                                          <p:attrName>style.visibility</p:attrName>
                                        </p:attrNameLst>
                                      </p:cBhvr>
                                      <p:to>
                                        <p:strVal val="visible"/>
                                      </p:to>
                                    </p:set>
                                    <p:anim calcmode="lin" valueType="num">
                                      <p:cBhvr additive="base">
                                        <p:cTn id="7" dur="500" fill="hold"/>
                                        <p:tgtEl>
                                          <p:spTgt spid="14233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2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2339">
                                            <p:txEl>
                                              <p:pRg st="3" end="3"/>
                                            </p:txEl>
                                          </p:spTgt>
                                        </p:tgtEl>
                                        <p:attrNameLst>
                                          <p:attrName>style.visibility</p:attrName>
                                        </p:attrNameLst>
                                      </p:cBhvr>
                                      <p:to>
                                        <p:strVal val="visible"/>
                                      </p:to>
                                    </p:set>
                                    <p:anim calcmode="lin" valueType="num">
                                      <p:cBhvr additive="base">
                                        <p:cTn id="13" dur="500" fill="hold"/>
                                        <p:tgtEl>
                                          <p:spTgt spid="14233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23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1EF67A-A788-E9AF-0179-1138C262F540}"/>
              </a:ext>
            </a:extLst>
          </p:cNvPr>
          <p:cNvSpPr>
            <a:spLocks noGrp="1"/>
          </p:cNvSpPr>
          <p:nvPr>
            <p:ph idx="1"/>
          </p:nvPr>
        </p:nvSpPr>
        <p:spPr>
          <a:xfrm>
            <a:off x="433137" y="834189"/>
            <a:ext cx="6593305" cy="5342774"/>
          </a:xfrm>
        </p:spPr>
        <p:txBody>
          <a:bodyPr>
            <a:noAutofit/>
          </a:bodyPr>
          <a:lstStyle/>
          <a:p>
            <a:pPr marL="0" marR="0" indent="0">
              <a:spcBef>
                <a:spcPts val="0"/>
              </a:spcBef>
              <a:spcAft>
                <a:spcPts val="0"/>
              </a:spcAft>
              <a:buNone/>
            </a:pPr>
            <a:r>
              <a:rPr lang="en-US" sz="40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C</a:t>
            </a:r>
            <a:r>
              <a:rPr lang="en-US" sz="40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reating four sturdy pillars that will elevate you, every single day. </a:t>
            </a:r>
          </a:p>
          <a:p>
            <a:pPr marL="0" marR="0" indent="0">
              <a:spcBef>
                <a:spcPts val="0"/>
              </a:spcBef>
              <a:spcAft>
                <a:spcPts val="0"/>
              </a:spcAft>
              <a:buNone/>
            </a:pPr>
            <a:endParaRPr lang="en-US" sz="40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pPr>
            <a:r>
              <a:rPr lang="en-US" sz="40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Family</a:t>
            </a:r>
          </a:p>
          <a:p>
            <a:pPr>
              <a:spcBef>
                <a:spcPts val="0"/>
              </a:spcBef>
            </a:pPr>
            <a:r>
              <a:rPr lang="en-US" sz="40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F</a:t>
            </a:r>
            <a:r>
              <a:rPr lang="en-US" sz="40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riends</a:t>
            </a:r>
          </a:p>
          <a:p>
            <a:pPr>
              <a:spcBef>
                <a:spcPts val="0"/>
              </a:spcBef>
            </a:pPr>
            <a:r>
              <a:rPr lang="en-US" sz="40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M</a:t>
            </a:r>
            <a:r>
              <a:rPr lang="en-US" sz="40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eaningful work</a:t>
            </a:r>
          </a:p>
          <a:p>
            <a:pPr>
              <a:spcBef>
                <a:spcPts val="0"/>
              </a:spcBef>
            </a:pPr>
            <a:r>
              <a:rPr lang="en-US" sz="40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S</a:t>
            </a:r>
            <a:r>
              <a:rPr lang="en-US" sz="40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pirituality.</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F8A1278-01D7-2EF7-8DD8-5CB5FD94B2B4}"/>
              </a:ext>
            </a:extLst>
          </p:cNvPr>
          <p:cNvPicPr>
            <a:picLocks noChangeAspect="1"/>
          </p:cNvPicPr>
          <p:nvPr/>
        </p:nvPicPr>
        <p:blipFill>
          <a:blip r:embed="rId3"/>
          <a:stretch>
            <a:fillRect/>
          </a:stretch>
        </p:blipFill>
        <p:spPr>
          <a:xfrm>
            <a:off x="7499644" y="0"/>
            <a:ext cx="4539996" cy="6858000"/>
          </a:xfrm>
          <a:prstGeom prst="rect">
            <a:avLst/>
          </a:prstGeom>
        </p:spPr>
      </p:pic>
    </p:spTree>
    <p:extLst>
      <p:ext uri="{BB962C8B-B14F-4D97-AF65-F5344CB8AC3E}">
        <p14:creationId xmlns:p14="http://schemas.microsoft.com/office/powerpoint/2010/main" val="486108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D7858-358C-9621-4F1C-B0A8B0EC4CE9}"/>
              </a:ext>
            </a:extLst>
          </p:cNvPr>
          <p:cNvSpPr>
            <a:spLocks noGrp="1"/>
          </p:cNvSpPr>
          <p:nvPr>
            <p:ph type="title"/>
          </p:nvPr>
        </p:nvSpPr>
        <p:spPr>
          <a:xfrm>
            <a:off x="0" y="179219"/>
            <a:ext cx="12192000" cy="1325563"/>
          </a:xfrm>
        </p:spPr>
        <p:txBody>
          <a:bodyPr/>
          <a:lstStyle/>
          <a:p>
            <a:pPr algn="ctr"/>
            <a:r>
              <a:rPr lang="en-US" b="1" i="0" cap="all" dirty="0">
                <a:solidFill>
                  <a:srgbClr val="17B6E6"/>
                </a:solidFill>
                <a:effectLst/>
                <a:latin typeface="Raleway" panose="020F0502020204030204" pitchFamily="2" charset="0"/>
              </a:rPr>
              <a:t>7 THINGS YOU NEED TO THRIVE</a:t>
            </a:r>
          </a:p>
        </p:txBody>
      </p:sp>
      <p:sp>
        <p:nvSpPr>
          <p:cNvPr id="3" name="Content Placeholder 2">
            <a:extLst>
              <a:ext uri="{FF2B5EF4-FFF2-40B4-BE49-F238E27FC236}">
                <a16:creationId xmlns:a16="http://schemas.microsoft.com/office/drawing/2014/main" id="{AB1EF67A-A788-E9AF-0179-1138C262F540}"/>
              </a:ext>
            </a:extLst>
          </p:cNvPr>
          <p:cNvSpPr>
            <a:spLocks noGrp="1"/>
          </p:cNvSpPr>
          <p:nvPr>
            <p:ph idx="1"/>
          </p:nvPr>
        </p:nvSpPr>
        <p:spPr>
          <a:xfrm>
            <a:off x="497305" y="1504782"/>
            <a:ext cx="11213432" cy="4988091"/>
          </a:xfrm>
        </p:spPr>
        <p:txBody>
          <a:bodyPr>
            <a:normAutofit/>
          </a:bodyPr>
          <a:lstStyle/>
          <a:p>
            <a:pPr marL="514350" indent="-514350">
              <a:buFont typeface="+mj-lt"/>
              <a:buAutoNum type="arabicPeriod"/>
            </a:pPr>
            <a:r>
              <a:rPr lang="en-US" i="0" dirty="0">
                <a:solidFill>
                  <a:srgbClr val="43555D"/>
                </a:solidFill>
                <a:effectLst/>
                <a:latin typeface="Times New Roman" panose="02020603050405020304" pitchFamily="18" charset="0"/>
                <a:cs typeface="Times New Roman" panose="02020603050405020304" pitchFamily="18" charset="0"/>
              </a:rPr>
              <a:t>Positive perspective: “I see the good in the future.” </a:t>
            </a:r>
          </a:p>
          <a:p>
            <a:pPr marL="514350" indent="-514350">
              <a:buFont typeface="+mj-lt"/>
              <a:buAutoNum type="arabicPeriod"/>
            </a:pPr>
            <a:r>
              <a:rPr lang="en-US" i="0" dirty="0">
                <a:solidFill>
                  <a:srgbClr val="43555D"/>
                </a:solidFill>
                <a:effectLst/>
                <a:latin typeface="Times New Roman" panose="02020603050405020304" pitchFamily="18" charset="0"/>
                <a:cs typeface="Times New Roman" panose="02020603050405020304" pitchFamily="18" charset="0"/>
              </a:rPr>
              <a:t>Religiosity and spirituality: “I am connected with the universe in a meaningful way.” </a:t>
            </a:r>
          </a:p>
          <a:p>
            <a:pPr marL="514350" indent="-514350">
              <a:buFont typeface="+mj-lt"/>
              <a:buAutoNum type="arabicPeriod"/>
            </a:pPr>
            <a:r>
              <a:rPr lang="en-US" i="0" dirty="0">
                <a:solidFill>
                  <a:srgbClr val="43555D"/>
                </a:solidFill>
                <a:effectLst/>
                <a:latin typeface="Times New Roman" panose="02020603050405020304" pitchFamily="18" charset="0"/>
                <a:cs typeface="Times New Roman" panose="02020603050405020304" pitchFamily="18" charset="0"/>
              </a:rPr>
              <a:t>Proactive personality: “I try to challenge myself.” </a:t>
            </a:r>
          </a:p>
          <a:p>
            <a:pPr marL="514350" indent="-514350">
              <a:buFont typeface="+mj-lt"/>
              <a:buAutoNum type="arabicPeriod"/>
            </a:pPr>
            <a:r>
              <a:rPr lang="en-US" i="0" dirty="0">
                <a:solidFill>
                  <a:srgbClr val="43555D"/>
                </a:solidFill>
                <a:effectLst/>
                <a:latin typeface="Times New Roman" panose="02020603050405020304" pitchFamily="18" charset="0"/>
                <a:cs typeface="Times New Roman" panose="02020603050405020304" pitchFamily="18" charset="0"/>
              </a:rPr>
              <a:t>Motivation: “I am motivated to grow.” </a:t>
            </a:r>
          </a:p>
          <a:p>
            <a:pPr marL="514350" indent="-514350">
              <a:buFont typeface="+mj-lt"/>
              <a:buAutoNum type="arabicPeriod"/>
            </a:pPr>
            <a:r>
              <a:rPr lang="en-US" i="0" dirty="0">
                <a:solidFill>
                  <a:srgbClr val="43555D"/>
                </a:solidFill>
                <a:effectLst/>
                <a:latin typeface="Times New Roman" panose="02020603050405020304" pitchFamily="18" charset="0"/>
                <a:cs typeface="Times New Roman" panose="02020603050405020304" pitchFamily="18" charset="0"/>
              </a:rPr>
              <a:t>Knowledge and learning: “I learn, therefore I know.”</a:t>
            </a:r>
          </a:p>
          <a:p>
            <a:pPr marL="514350" indent="-514350">
              <a:buFont typeface="+mj-lt"/>
              <a:buAutoNum type="arabicPeriod"/>
            </a:pPr>
            <a:r>
              <a:rPr lang="en-US" i="0" dirty="0">
                <a:solidFill>
                  <a:srgbClr val="43555D"/>
                </a:solidFill>
                <a:effectLst/>
                <a:latin typeface="Times New Roman" panose="02020603050405020304" pitchFamily="18" charset="0"/>
                <a:cs typeface="Times New Roman" panose="02020603050405020304" pitchFamily="18" charset="0"/>
              </a:rPr>
              <a:t>Psychological resilience: “I overcome, rise up, and benefit from my struggles.” </a:t>
            </a:r>
          </a:p>
          <a:p>
            <a:pPr marL="514350" indent="-514350">
              <a:buFont typeface="+mj-lt"/>
              <a:buAutoNum type="arabicPeriod"/>
            </a:pPr>
            <a:r>
              <a:rPr lang="en-US" i="0" dirty="0">
                <a:solidFill>
                  <a:srgbClr val="43555D"/>
                </a:solidFill>
                <a:effectLst/>
                <a:latin typeface="Times New Roman" panose="02020603050405020304" pitchFamily="18" charset="0"/>
                <a:cs typeface="Times New Roman" panose="02020603050405020304" pitchFamily="18" charset="0"/>
              </a:rPr>
              <a:t>Social competence: “It matters that I connect with others.” </a:t>
            </a:r>
            <a:endParaRPr lang="en-US" dirty="0">
              <a:solidFill>
                <a:srgbClr val="43555D"/>
              </a:solidFill>
              <a:latin typeface="Times New Roman" panose="02020603050405020304" pitchFamily="18" charset="0"/>
              <a:cs typeface="Times New Roman" panose="02020603050405020304" pitchFamily="18" charset="0"/>
            </a:endParaRPr>
          </a:p>
          <a:p>
            <a:pPr marL="0" indent="0">
              <a:buNone/>
            </a:pPr>
            <a:r>
              <a:rPr lang="en-US" sz="1700" i="0" dirty="0">
                <a:solidFill>
                  <a:srgbClr val="43555D"/>
                </a:solidFill>
                <a:effectLst/>
                <a:latin typeface="Times New Roman" panose="02020603050405020304" pitchFamily="18" charset="0"/>
                <a:cs typeface="Times New Roman" panose="02020603050405020304" pitchFamily="18" charset="0"/>
              </a:rPr>
              <a:t>Source: </a:t>
            </a:r>
            <a:r>
              <a:rPr lang="en-US" sz="1600" b="1" i="0" cap="all" dirty="0">
                <a:effectLst/>
                <a:latin typeface="Times New Roman" panose="02020603050405020304" pitchFamily="18" charset="0"/>
                <a:cs typeface="Times New Roman" panose="02020603050405020304" pitchFamily="18" charset="0"/>
              </a:rPr>
              <a:t>DR. RYAN NIEMIEC </a:t>
            </a:r>
            <a:r>
              <a:rPr lang="en-US" sz="1700" i="0" dirty="0">
                <a:solidFill>
                  <a:srgbClr val="43555D"/>
                </a:solidFill>
                <a:effectLst/>
                <a:latin typeface="Times New Roman" panose="02020603050405020304" pitchFamily="18" charset="0"/>
                <a:cs typeface="Times New Roman" panose="02020603050405020304" pitchFamily="18" charset="0"/>
              </a:rPr>
              <a:t>https://www.viacharacter.org/topics/articles/you-need-these-7-things-to-thrive-research-say</a:t>
            </a:r>
          </a:p>
        </p:txBody>
      </p:sp>
    </p:spTree>
    <p:extLst>
      <p:ext uri="{BB962C8B-B14F-4D97-AF65-F5344CB8AC3E}">
        <p14:creationId xmlns:p14="http://schemas.microsoft.com/office/powerpoint/2010/main" val="2449990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0CF30-92AC-03D8-26D8-0A28EC23CE3E}"/>
              </a:ext>
            </a:extLst>
          </p:cNvPr>
          <p:cNvSpPr>
            <a:spLocks noGrp="1"/>
          </p:cNvSpPr>
          <p:nvPr>
            <p:ph type="title"/>
          </p:nvPr>
        </p:nvSpPr>
        <p:spPr>
          <a:xfrm>
            <a:off x="0" y="143925"/>
            <a:ext cx="10166094" cy="1325563"/>
          </a:xfrm>
        </p:spPr>
        <p:txBody>
          <a:bodyPr/>
          <a:lstStyle/>
          <a:p>
            <a:pPr algn="ctr"/>
            <a:r>
              <a:rPr lang="en-US" b="1" dirty="0">
                <a:latin typeface="Times New Roman" panose="02020603050405020304" pitchFamily="18" charset="0"/>
                <a:cs typeface="Times New Roman" panose="02020603050405020304" pitchFamily="18" charset="0"/>
              </a:rPr>
              <a:t>Framework for a “</a:t>
            </a:r>
            <a:r>
              <a:rPr lang="en-US" b="1" dirty="0" err="1">
                <a:latin typeface="Times New Roman" panose="02020603050405020304" pitchFamily="18" charset="0"/>
                <a:cs typeface="Times New Roman" panose="02020603050405020304" pitchFamily="18" charset="0"/>
              </a:rPr>
              <a:t>Tomorrowmind</a:t>
            </a:r>
            <a:r>
              <a:rPr lang="en-US" b="1" dirty="0">
                <a:latin typeface="Times New Roman" panose="02020603050405020304" pitchFamily="18" charset="0"/>
                <a:cs typeface="Times New Roman" panose="02020603050405020304" pitchFamily="18" charset="0"/>
              </a:rPr>
              <a:t>”</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P.R.I.S.M.</a:t>
            </a:r>
          </a:p>
        </p:txBody>
      </p:sp>
      <p:sp>
        <p:nvSpPr>
          <p:cNvPr id="3" name="Content Placeholder 2">
            <a:extLst>
              <a:ext uri="{FF2B5EF4-FFF2-40B4-BE49-F238E27FC236}">
                <a16:creationId xmlns:a16="http://schemas.microsoft.com/office/drawing/2014/main" id="{4CF7CA22-47B8-3DB3-C5F5-0B514A2C2548}"/>
              </a:ext>
            </a:extLst>
          </p:cNvPr>
          <p:cNvSpPr>
            <a:spLocks noGrp="1"/>
          </p:cNvSpPr>
          <p:nvPr>
            <p:ph idx="1"/>
          </p:nvPr>
        </p:nvSpPr>
        <p:spPr>
          <a:xfrm>
            <a:off x="241852" y="1865381"/>
            <a:ext cx="11708296" cy="4848693"/>
          </a:xfrm>
        </p:spPr>
        <p:txBody>
          <a:bodyPr>
            <a:noAutofit/>
          </a:bodyPr>
          <a:lstStyle/>
          <a:p>
            <a:pPr marL="0" marR="0" lvl="0" indent="0">
              <a:spcBef>
                <a:spcPts val="0"/>
              </a:spcBef>
              <a:spcAft>
                <a:spcPts val="0"/>
              </a:spcAft>
              <a:buNone/>
              <a:tabLst>
                <a:tab pos="457200" algn="l"/>
              </a:tabLst>
            </a:pPr>
            <a:r>
              <a:rPr lang="en-US"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Prospection (P)</a:t>
            </a:r>
            <a:r>
              <a:rPr lang="en-US"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 The uniquely human ability to imagine and plan </a:t>
            </a:r>
            <a:br>
              <a:rPr lang="en-US"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br>
            <a:r>
              <a:rPr lang="en-US"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for disparate futures, so that we are in a greater state of empowerment and readiness for whatever is to come.</a:t>
            </a:r>
          </a:p>
          <a:p>
            <a:pPr marL="0" marR="0" lvl="0" indent="0">
              <a:spcBef>
                <a:spcPts val="0"/>
              </a:spcBef>
              <a:spcAft>
                <a:spcPts val="0"/>
              </a:spcAft>
              <a:buNone/>
              <a:tabLst>
                <a:tab pos="457200" algn="l"/>
              </a:tabLst>
            </a:pPr>
            <a:r>
              <a:rPr lang="en-US"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Resilience (R)</a:t>
            </a:r>
            <a:r>
              <a:rPr lang="en-US"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 Bouncing back from change unharmed – or, better yet, growing stronger through adversity.</a:t>
            </a:r>
          </a:p>
          <a:p>
            <a:pPr marL="0" marR="0" lvl="0" indent="0">
              <a:spcBef>
                <a:spcPts val="0"/>
              </a:spcBef>
              <a:spcAft>
                <a:spcPts val="0"/>
              </a:spcAft>
              <a:buNone/>
              <a:tabLst>
                <a:tab pos="457200" algn="l"/>
              </a:tabLst>
            </a:pPr>
            <a:r>
              <a:rPr lang="en-US"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Innovation and creativity (I)</a:t>
            </a:r>
            <a:r>
              <a:rPr lang="en-US"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 The ability to generate novel, surprising, and useful solutions to problems. We can cultivate this ability at all levels.</a:t>
            </a:r>
          </a:p>
          <a:p>
            <a:pPr marL="0" marR="0" lvl="0" indent="0">
              <a:spcBef>
                <a:spcPts val="0"/>
              </a:spcBef>
              <a:spcAft>
                <a:spcPts val="0"/>
              </a:spcAft>
              <a:buNone/>
              <a:tabLst>
                <a:tab pos="457200" algn="l"/>
              </a:tabLst>
            </a:pPr>
            <a:r>
              <a:rPr lang="en-US"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Social support, by way of rapid rapport (S)</a:t>
            </a:r>
            <a:r>
              <a:rPr lang="en-US"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 The ability to build trust quickly across interpersonal difference and geographic distance, with both customers and colleagues</a:t>
            </a:r>
          </a:p>
          <a:p>
            <a:pPr marL="0" marR="0" lvl="0" indent="0">
              <a:spcBef>
                <a:spcPts val="0"/>
              </a:spcBef>
              <a:spcAft>
                <a:spcPts val="0"/>
              </a:spcAft>
              <a:buNone/>
              <a:tabLst>
                <a:tab pos="457200" algn="l"/>
              </a:tabLst>
            </a:pPr>
            <a:r>
              <a:rPr lang="en-US" b="1"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Mattering and meaning (M)</a:t>
            </a:r>
            <a:r>
              <a:rPr lang="en-US"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 The motivation to fuel the work of navigating each successive chapter of change.</a:t>
            </a:r>
          </a:p>
        </p:txBody>
      </p:sp>
      <p:pic>
        <p:nvPicPr>
          <p:cNvPr id="5" name="Picture 4">
            <a:extLst>
              <a:ext uri="{FF2B5EF4-FFF2-40B4-BE49-F238E27FC236}">
                <a16:creationId xmlns:a16="http://schemas.microsoft.com/office/drawing/2014/main" id="{7C4D7693-AA87-FB55-FBCA-6835D37C81CC}"/>
              </a:ext>
            </a:extLst>
          </p:cNvPr>
          <p:cNvPicPr>
            <a:picLocks noChangeAspect="1"/>
          </p:cNvPicPr>
          <p:nvPr/>
        </p:nvPicPr>
        <p:blipFill rotWithShape="1">
          <a:blip r:embed="rId3"/>
          <a:srcRect t="1912" r="-5" b="4705"/>
          <a:stretch/>
        </p:blipFill>
        <p:spPr>
          <a:xfrm>
            <a:off x="10166094" y="0"/>
            <a:ext cx="1562080" cy="2185236"/>
          </a:xfrm>
          <a:prstGeom prst="rect">
            <a:avLst/>
          </a:prstGeom>
        </p:spPr>
      </p:pic>
    </p:spTree>
    <p:extLst>
      <p:ext uri="{BB962C8B-B14F-4D97-AF65-F5344CB8AC3E}">
        <p14:creationId xmlns:p14="http://schemas.microsoft.com/office/powerpoint/2010/main" val="2968860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9" name="Google Shape;409;p72"/>
          <p:cNvSpPr txBox="1">
            <a:spLocks noGrp="1"/>
          </p:cNvSpPr>
          <p:nvPr>
            <p:ph type="title"/>
          </p:nvPr>
        </p:nvSpPr>
        <p:spPr>
          <a:xfrm>
            <a:off x="350400" y="116800"/>
            <a:ext cx="11426000" cy="1240000"/>
          </a:xfrm>
          <a:prstGeom prst="rect">
            <a:avLst/>
          </a:prstGeom>
        </p:spPr>
        <p:txBody>
          <a:bodyPr spcFirstLastPara="1" vert="horz" wrap="square" lIns="121900" tIns="121900" rIns="121900" bIns="121900" rtlCol="0" anchor="b" anchorCtr="0">
            <a:noAutofit/>
          </a:bodyPr>
          <a:lstStyle/>
          <a:p>
            <a:r>
              <a:rPr lang="en" sz="6400" dirty="0">
                <a:latin typeface="Times New Roman" panose="02020603050405020304" pitchFamily="18" charset="0"/>
                <a:cs typeface="Times New Roman" panose="02020603050405020304" pitchFamily="18" charset="0"/>
              </a:rPr>
              <a:t>Habits for Thriving</a:t>
            </a:r>
            <a:endParaRPr sz="6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BCDE090-2965-A5C6-E053-1C1B4FCC1FF4}"/>
              </a:ext>
            </a:extLst>
          </p:cNvPr>
          <p:cNvPicPr>
            <a:picLocks noChangeAspect="1"/>
          </p:cNvPicPr>
          <p:nvPr/>
        </p:nvPicPr>
        <p:blipFill>
          <a:blip r:embed="rId3"/>
          <a:stretch>
            <a:fillRect/>
          </a:stretch>
        </p:blipFill>
        <p:spPr>
          <a:xfrm>
            <a:off x="580612" y="1950288"/>
            <a:ext cx="11030775" cy="3494221"/>
          </a:xfrm>
          <a:prstGeom prst="rect">
            <a:avLst/>
          </a:prstGeom>
        </p:spPr>
      </p:pic>
    </p:spTree>
    <p:extLst>
      <p:ext uri="{BB962C8B-B14F-4D97-AF65-F5344CB8AC3E}">
        <p14:creationId xmlns:p14="http://schemas.microsoft.com/office/powerpoint/2010/main" val="4076378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72"/>
          <p:cNvPicPr preferRelativeResize="0"/>
          <p:nvPr/>
        </p:nvPicPr>
        <p:blipFill>
          <a:blip r:embed="rId3">
            <a:alphaModFix/>
          </a:blip>
          <a:stretch>
            <a:fillRect/>
          </a:stretch>
        </p:blipFill>
        <p:spPr>
          <a:xfrm>
            <a:off x="4188315" y="1604832"/>
            <a:ext cx="3398496" cy="5179967"/>
          </a:xfrm>
          <a:prstGeom prst="rect">
            <a:avLst/>
          </a:prstGeom>
          <a:noFill/>
          <a:ln>
            <a:noFill/>
          </a:ln>
        </p:spPr>
      </p:pic>
      <p:pic>
        <p:nvPicPr>
          <p:cNvPr id="407" name="Google Shape;407;p72"/>
          <p:cNvPicPr preferRelativeResize="0"/>
          <p:nvPr/>
        </p:nvPicPr>
        <p:blipFill>
          <a:blip r:embed="rId4">
            <a:alphaModFix/>
          </a:blip>
          <a:stretch>
            <a:fillRect/>
          </a:stretch>
        </p:blipFill>
        <p:spPr>
          <a:xfrm>
            <a:off x="8148065" y="1568233"/>
            <a:ext cx="3628335" cy="5253167"/>
          </a:xfrm>
          <a:prstGeom prst="rect">
            <a:avLst/>
          </a:prstGeom>
          <a:noFill/>
          <a:ln>
            <a:noFill/>
          </a:ln>
        </p:spPr>
      </p:pic>
      <p:pic>
        <p:nvPicPr>
          <p:cNvPr id="408" name="Google Shape;408;p72"/>
          <p:cNvPicPr preferRelativeResize="0"/>
          <p:nvPr/>
        </p:nvPicPr>
        <p:blipFill>
          <a:blip r:embed="rId5">
            <a:alphaModFix/>
          </a:blip>
          <a:stretch>
            <a:fillRect/>
          </a:stretch>
        </p:blipFill>
        <p:spPr>
          <a:xfrm>
            <a:off x="0" y="1356800"/>
            <a:ext cx="3976925" cy="5253165"/>
          </a:xfrm>
          <a:prstGeom prst="rect">
            <a:avLst/>
          </a:prstGeom>
          <a:noFill/>
          <a:ln>
            <a:noFill/>
          </a:ln>
        </p:spPr>
      </p:pic>
      <p:sp>
        <p:nvSpPr>
          <p:cNvPr id="409" name="Google Shape;409;p72"/>
          <p:cNvSpPr txBox="1">
            <a:spLocks noGrp="1"/>
          </p:cNvSpPr>
          <p:nvPr>
            <p:ph type="title"/>
          </p:nvPr>
        </p:nvSpPr>
        <p:spPr>
          <a:xfrm>
            <a:off x="350400" y="116800"/>
            <a:ext cx="11426000" cy="1240000"/>
          </a:xfrm>
          <a:prstGeom prst="rect">
            <a:avLst/>
          </a:prstGeom>
        </p:spPr>
        <p:txBody>
          <a:bodyPr spcFirstLastPara="1" vert="horz" wrap="square" lIns="121900" tIns="121900" rIns="121900" bIns="121900" rtlCol="0" anchor="b" anchorCtr="0">
            <a:noAutofit/>
          </a:bodyPr>
          <a:lstStyle/>
          <a:p>
            <a:r>
              <a:rPr lang="en" sz="6400" dirty="0">
                <a:latin typeface="Times New Roman" panose="02020603050405020304" pitchFamily="18" charset="0"/>
                <a:cs typeface="Times New Roman" panose="02020603050405020304" pitchFamily="18" charset="0"/>
              </a:rPr>
              <a:t>Habits for Thriving</a:t>
            </a:r>
            <a:endParaRPr sz="6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9" name="Google Shape;409;p72"/>
          <p:cNvSpPr txBox="1">
            <a:spLocks noGrp="1"/>
          </p:cNvSpPr>
          <p:nvPr>
            <p:ph type="title"/>
          </p:nvPr>
        </p:nvSpPr>
        <p:spPr>
          <a:xfrm>
            <a:off x="350400" y="116800"/>
            <a:ext cx="11426000" cy="1240000"/>
          </a:xfrm>
          <a:prstGeom prst="rect">
            <a:avLst/>
          </a:prstGeom>
        </p:spPr>
        <p:txBody>
          <a:bodyPr spcFirstLastPara="1" vert="horz" wrap="square" lIns="121900" tIns="121900" rIns="121900" bIns="121900" rtlCol="0" anchor="b" anchorCtr="0">
            <a:noAutofit/>
          </a:bodyPr>
          <a:lstStyle/>
          <a:p>
            <a:r>
              <a:rPr lang="en" sz="6400" dirty="0">
                <a:latin typeface="Times New Roman" panose="02020603050405020304" pitchFamily="18" charset="0"/>
                <a:cs typeface="Times New Roman" panose="02020603050405020304" pitchFamily="18" charset="0"/>
              </a:rPr>
              <a:t>Habits for Thriving</a:t>
            </a:r>
            <a:endParaRPr sz="6400" dirty="0">
              <a:latin typeface="Times New Roman" panose="02020603050405020304" pitchFamily="18"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6892EE92-E767-2F4A-4541-6AC28B3B55F3}"/>
              </a:ext>
            </a:extLst>
          </p:cNvPr>
          <p:cNvSpPr txBox="1">
            <a:spLocks/>
          </p:cNvSpPr>
          <p:nvPr/>
        </p:nvSpPr>
        <p:spPr>
          <a:xfrm>
            <a:off x="609600" y="1633120"/>
            <a:ext cx="10711600" cy="4527048"/>
          </a:xfrm>
          <a:prstGeom prst="rect">
            <a:avLst/>
          </a:prstGeom>
        </p:spPr>
        <p:txBody>
          <a:bodyPr spcFirstLastPara="1" vert="horz" wrap="square" lIns="91425" tIns="91425" rIns="91425" bIns="91425" rtlCol="0" anchor="t" anchorCtr="0">
            <a:normAutofit lnSpcReduction="10000"/>
          </a:bodyPr>
          <a:lstStyle>
            <a:lvl1pPr marL="609585" lvl="0" indent="-457189" algn="ctr"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ctr"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ctr"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ctr"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ctr"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ctr"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ctr"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ctr"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ctr"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0" algn="l"/>
            <a:r>
              <a:rPr lang="en-US" sz="40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Setting goals </a:t>
            </a:r>
          </a:p>
          <a:p>
            <a:pPr marL="0" algn="l"/>
            <a:r>
              <a:rPr lang="en-US" sz="40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Practicing gratitude</a:t>
            </a:r>
          </a:p>
          <a:p>
            <a:pPr marL="0" algn="l"/>
            <a:r>
              <a:rPr lang="en-US" sz="40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Engaging in regular exercise</a:t>
            </a:r>
          </a:p>
          <a:p>
            <a:pPr marL="0" algn="l"/>
            <a:r>
              <a:rPr lang="en-US" sz="40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Fostering positive relationships</a:t>
            </a:r>
          </a:p>
          <a:p>
            <a:pPr marL="0" algn="l"/>
            <a:r>
              <a:rPr lang="en-US" sz="40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Seeking personal development</a:t>
            </a:r>
          </a:p>
          <a:p>
            <a:pPr marL="0" algn="l"/>
            <a:r>
              <a:rPr lang="en-US" sz="40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Prioritizing self-care</a:t>
            </a:r>
          </a:p>
          <a:p>
            <a:pPr marL="0" algn="l"/>
            <a:r>
              <a:rPr lang="en-US" sz="40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Maintaining a healthy routine</a:t>
            </a:r>
            <a:br>
              <a:rPr lang="en-US" sz="40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br>
            <a:r>
              <a:rPr lang="en-US" sz="40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	(Morning/Evening Routines?)</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3" name="Picture 2">
            <a:extLst>
              <a:ext uri="{FF2B5EF4-FFF2-40B4-BE49-F238E27FC236}">
                <a16:creationId xmlns:a16="http://schemas.microsoft.com/office/drawing/2014/main" id="{658049A9-EA13-3E91-A1B7-554F790CD2BF}"/>
              </a:ext>
            </a:extLst>
          </p:cNvPr>
          <p:cNvPicPr>
            <a:picLocks noChangeAspect="1"/>
          </p:cNvPicPr>
          <p:nvPr/>
        </p:nvPicPr>
        <p:blipFill>
          <a:blip r:embed="rId3"/>
          <a:stretch>
            <a:fillRect/>
          </a:stretch>
        </p:blipFill>
        <p:spPr>
          <a:xfrm>
            <a:off x="8502316" y="1633120"/>
            <a:ext cx="3529263" cy="3529263"/>
          </a:xfrm>
          <a:prstGeom prst="rect">
            <a:avLst/>
          </a:prstGeom>
        </p:spPr>
      </p:pic>
    </p:spTree>
    <p:extLst>
      <p:ext uri="{BB962C8B-B14F-4D97-AF65-F5344CB8AC3E}">
        <p14:creationId xmlns:p14="http://schemas.microsoft.com/office/powerpoint/2010/main" val="2670244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EA83-1317-3993-6D32-7206219DC1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621CD9-A431-CD96-C473-0CDBED1DF69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2062B05-BD7E-5CE3-64ED-B9918B3B92D4}"/>
              </a:ext>
            </a:extLst>
          </p:cNvPr>
          <p:cNvPicPr>
            <a:picLocks noChangeAspect="1"/>
          </p:cNvPicPr>
          <p:nvPr/>
        </p:nvPicPr>
        <p:blipFill>
          <a:blip r:embed="rId3"/>
          <a:stretch>
            <a:fillRect/>
          </a:stretch>
        </p:blipFill>
        <p:spPr>
          <a:xfrm>
            <a:off x="0" y="244642"/>
            <a:ext cx="12141797" cy="6368716"/>
          </a:xfrm>
          <a:prstGeom prst="rect">
            <a:avLst/>
          </a:prstGeom>
        </p:spPr>
      </p:pic>
    </p:spTree>
    <p:extLst>
      <p:ext uri="{BB962C8B-B14F-4D97-AF65-F5344CB8AC3E}">
        <p14:creationId xmlns:p14="http://schemas.microsoft.com/office/powerpoint/2010/main" val="441458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88ADB-7AA9-6587-2384-CFFF4F53D3AD}"/>
              </a:ext>
            </a:extLst>
          </p:cNvPr>
          <p:cNvSpPr>
            <a:spLocks noGrp="1"/>
          </p:cNvSpPr>
          <p:nvPr>
            <p:ph type="title"/>
          </p:nvPr>
        </p:nvSpPr>
        <p:spPr>
          <a:xfrm>
            <a:off x="705853" y="1203158"/>
            <a:ext cx="10888578" cy="4219074"/>
          </a:xfrm>
        </p:spPr>
        <p:txBody>
          <a:bodyPr>
            <a:normAutofit/>
          </a:bodyPr>
          <a:lstStyle/>
          <a:p>
            <a:pPr algn="ctr"/>
            <a:r>
              <a:rPr lang="en-US" dirty="0">
                <a:latin typeface="Times New Roman" panose="02020603050405020304" pitchFamily="18" charset="0"/>
                <a:cs typeface="Times New Roman" panose="02020603050405020304" pitchFamily="18" charset="0"/>
              </a:rPr>
              <a:t>What are some personal and organizational Best Practices and Habits??</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Please add your ideas to the chat.</a:t>
            </a:r>
          </a:p>
        </p:txBody>
      </p:sp>
    </p:spTree>
    <p:extLst>
      <p:ext uri="{BB962C8B-B14F-4D97-AF65-F5344CB8AC3E}">
        <p14:creationId xmlns:p14="http://schemas.microsoft.com/office/powerpoint/2010/main" val="2742379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88ADB-7AA9-6587-2384-CFFF4F53D3AD}"/>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USCG Best Practices</a:t>
            </a:r>
          </a:p>
        </p:txBody>
      </p:sp>
      <p:pic>
        <p:nvPicPr>
          <p:cNvPr id="5" name="Picture 4">
            <a:extLst>
              <a:ext uri="{FF2B5EF4-FFF2-40B4-BE49-F238E27FC236}">
                <a16:creationId xmlns:a16="http://schemas.microsoft.com/office/drawing/2014/main" id="{35BEB486-716B-539F-172B-0E34643A1ECC}"/>
              </a:ext>
            </a:extLst>
          </p:cNvPr>
          <p:cNvPicPr>
            <a:picLocks noChangeAspect="1"/>
          </p:cNvPicPr>
          <p:nvPr/>
        </p:nvPicPr>
        <p:blipFill>
          <a:blip r:embed="rId3"/>
          <a:stretch>
            <a:fillRect/>
          </a:stretch>
        </p:blipFill>
        <p:spPr>
          <a:xfrm>
            <a:off x="1335505" y="2060594"/>
            <a:ext cx="9781674" cy="4035406"/>
          </a:xfrm>
          <a:prstGeom prst="rect">
            <a:avLst/>
          </a:prstGeom>
        </p:spPr>
      </p:pic>
    </p:spTree>
    <p:extLst>
      <p:ext uri="{BB962C8B-B14F-4D97-AF65-F5344CB8AC3E}">
        <p14:creationId xmlns:p14="http://schemas.microsoft.com/office/powerpoint/2010/main" val="71087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88ADB-7AA9-6587-2384-CFFF4F53D3AD}"/>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USCG Best Practices - EPIC</a:t>
            </a:r>
            <a:br>
              <a:rPr lang="en-US" dirty="0">
                <a:latin typeface="Times New Roman" panose="02020603050405020304" pitchFamily="18" charset="0"/>
                <a:cs typeface="Times New Roman" panose="02020603050405020304" pitchFamily="18" charset="0"/>
              </a:rPr>
            </a:br>
            <a:r>
              <a:rPr lang="en-US" sz="4400" dirty="0">
                <a:effectLst/>
                <a:latin typeface="Times New Roman" panose="02020603050405020304" pitchFamily="18" charset="0"/>
                <a:ea typeface="Calibri" panose="020F0502020204030204" pitchFamily="34" charset="0"/>
              </a:rPr>
              <a:t>(Enlisted Professionals In Connection) </a:t>
            </a:r>
            <a:endParaRPr lang="en-US" dirty="0">
              <a:latin typeface="Times New Roman" panose="02020603050405020304" pitchFamily="18" charset="0"/>
              <a:cs typeface="Times New Roman" panose="02020603050405020304" pitchFamily="18" charset="0"/>
            </a:endParaRPr>
          </a:p>
        </p:txBody>
      </p:sp>
      <p:pic>
        <p:nvPicPr>
          <p:cNvPr id="15362" name="Picture 2">
            <a:extLst>
              <a:ext uri="{FF2B5EF4-FFF2-40B4-BE49-F238E27FC236}">
                <a16:creationId xmlns:a16="http://schemas.microsoft.com/office/drawing/2014/main" id="{067C192A-E546-1C69-D698-174EDFB62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2155823"/>
            <a:ext cx="1202055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803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D7858-358C-9621-4F1C-B0A8B0EC4CE9}"/>
              </a:ext>
            </a:extLst>
          </p:cNvPr>
          <p:cNvSpPr>
            <a:spLocks noGrp="1"/>
          </p:cNvSpPr>
          <p:nvPr>
            <p:ph type="title"/>
          </p:nvPr>
        </p:nvSpPr>
        <p:spPr/>
        <p:txBody>
          <a:bodyPr>
            <a:normAutofit/>
          </a:bodyPr>
          <a:lstStyle/>
          <a:p>
            <a:pPr algn="ctr"/>
            <a:r>
              <a:rPr lang="en-US" sz="7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Human </a:t>
            </a:r>
            <a:r>
              <a:rPr lang="en-US" sz="72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T</a:t>
            </a:r>
            <a:r>
              <a:rPr lang="en-US" sz="7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hriving Factors</a:t>
            </a:r>
            <a:endParaRPr lang="en-US" sz="72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B1EF67A-A788-E9AF-0179-1138C262F540}"/>
              </a:ext>
            </a:extLst>
          </p:cNvPr>
          <p:cNvSpPr>
            <a:spLocks noGrp="1"/>
          </p:cNvSpPr>
          <p:nvPr>
            <p:ph idx="1"/>
          </p:nvPr>
        </p:nvSpPr>
        <p:spPr>
          <a:xfrm>
            <a:off x="838200" y="1825625"/>
            <a:ext cx="8530389" cy="4351338"/>
          </a:xfrm>
        </p:spPr>
        <p:txBody>
          <a:bodyPr>
            <a:normAutofit/>
          </a:bodyPr>
          <a:lstStyle/>
          <a:p>
            <a:pPr marL="0" marR="0">
              <a:spcBef>
                <a:spcPts val="0"/>
              </a:spcBef>
              <a:spcAft>
                <a:spcPts val="0"/>
              </a:spcAft>
            </a:pPr>
            <a:r>
              <a:rPr lang="en-US" sz="44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S</a:t>
            </a:r>
            <a:r>
              <a:rPr lang="en-US" sz="44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ocial connections</a:t>
            </a:r>
          </a:p>
          <a:p>
            <a:pPr marL="0" marR="0">
              <a:spcBef>
                <a:spcPts val="0"/>
              </a:spcBef>
              <a:spcAft>
                <a:spcPts val="0"/>
              </a:spcAft>
            </a:pPr>
            <a:r>
              <a:rPr lang="en-US" sz="44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P</a:t>
            </a:r>
            <a:r>
              <a:rPr lang="en-US" sz="44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urpose / Meaning</a:t>
            </a:r>
          </a:p>
          <a:p>
            <a:pPr marL="0" marR="0">
              <a:spcBef>
                <a:spcPts val="0"/>
              </a:spcBef>
              <a:spcAft>
                <a:spcPts val="0"/>
              </a:spcAft>
            </a:pPr>
            <a:r>
              <a:rPr lang="en-US" sz="44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G</a:t>
            </a:r>
            <a:r>
              <a:rPr lang="en-US" sz="44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ood Health (Physical and Mental)</a:t>
            </a:r>
          </a:p>
          <a:p>
            <a:pPr marL="0" marR="0">
              <a:spcBef>
                <a:spcPts val="0"/>
              </a:spcBef>
              <a:spcAft>
                <a:spcPts val="0"/>
              </a:spcAft>
            </a:pPr>
            <a:r>
              <a:rPr lang="en-US" sz="44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P</a:t>
            </a:r>
            <a:r>
              <a:rPr lang="en-US" sz="44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ersonal growth</a:t>
            </a:r>
          </a:p>
          <a:p>
            <a:pPr marL="0" marR="0">
              <a:spcBef>
                <a:spcPts val="0"/>
              </a:spcBef>
              <a:spcAft>
                <a:spcPts val="0"/>
              </a:spcAft>
            </a:pPr>
            <a:r>
              <a:rPr lang="en-US" sz="4400" dirty="0">
                <a:solidFill>
                  <a:srgbClr val="454545"/>
                </a:solidFill>
                <a:latin typeface="Times New Roman" panose="02020603050405020304" pitchFamily="18" charset="0"/>
                <a:ea typeface="Calibri" panose="020F0502020204030204" pitchFamily="34" charset="0"/>
                <a:cs typeface="Times New Roman" panose="02020603050405020304" pitchFamily="18" charset="0"/>
              </a:rPr>
              <a:t>Others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5255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88ADB-7AA9-6587-2384-CFFF4F53D3AD}"/>
              </a:ext>
            </a:extLst>
          </p:cNvPr>
          <p:cNvSpPr>
            <a:spLocks noGrp="1"/>
          </p:cNvSpPr>
          <p:nvPr>
            <p:ph type="title"/>
          </p:nvPr>
        </p:nvSpPr>
        <p:spPr>
          <a:xfrm>
            <a:off x="705853" y="1203158"/>
            <a:ext cx="10888578" cy="4219074"/>
          </a:xfrm>
        </p:spPr>
        <p:txBody>
          <a:bodyPr>
            <a:normAutofit/>
          </a:bodyPr>
          <a:lstStyle/>
          <a:p>
            <a:pPr algn="ctr"/>
            <a:r>
              <a:rPr lang="en-US" dirty="0">
                <a:latin typeface="Times New Roman" panose="02020603050405020304" pitchFamily="18" charset="0"/>
                <a:cs typeface="Times New Roman" panose="02020603050405020304" pitchFamily="18" charset="0"/>
              </a:rPr>
              <a:t>Wrap-up</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Q&amp;A</a:t>
            </a:r>
          </a:p>
        </p:txBody>
      </p:sp>
    </p:spTree>
    <p:extLst>
      <p:ext uri="{BB962C8B-B14F-4D97-AF65-F5344CB8AC3E}">
        <p14:creationId xmlns:p14="http://schemas.microsoft.com/office/powerpoint/2010/main" val="3597817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10D0-C655-6661-A7F9-C28D9803DD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8E0350-3B7A-3095-4508-6EACCE09C385}"/>
              </a:ext>
            </a:extLst>
          </p:cNvPr>
          <p:cNvSpPr>
            <a:spLocks noGrp="1"/>
          </p:cNvSpPr>
          <p:nvPr>
            <p:ph idx="1"/>
          </p:nvPr>
        </p:nvSpPr>
        <p:spPr/>
        <p:txBody>
          <a:bodyPr/>
          <a:lstStyle/>
          <a:p>
            <a:endParaRPr lang="en-US"/>
          </a:p>
        </p:txBody>
      </p:sp>
      <p:pic>
        <p:nvPicPr>
          <p:cNvPr id="1026" name="Picture 2" descr="Epictetus quote: There is only one way to happiness and that is to cease worrying about...">
            <a:extLst>
              <a:ext uri="{FF2B5EF4-FFF2-40B4-BE49-F238E27FC236}">
                <a16:creationId xmlns:a16="http://schemas.microsoft.com/office/drawing/2014/main" id="{E85A5B38-5072-A483-4640-20EA451A96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 y="190500"/>
            <a:ext cx="12144375"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768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80CF5-8BED-9577-9253-7533662323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0F2751-CF49-ACB9-2B83-65FCDDA6FA60}"/>
              </a:ext>
            </a:extLst>
          </p:cNvPr>
          <p:cNvSpPr>
            <a:spLocks noGrp="1"/>
          </p:cNvSpPr>
          <p:nvPr>
            <p:ph idx="1"/>
          </p:nvPr>
        </p:nvSpPr>
        <p:spPr/>
        <p:txBody>
          <a:bodyPr/>
          <a:lstStyle/>
          <a:p>
            <a:endParaRPr lang="en-US"/>
          </a:p>
        </p:txBody>
      </p:sp>
      <p:pic>
        <p:nvPicPr>
          <p:cNvPr id="13314" name="Picture 2" descr="Marcus Aurelius quote: It never ceases to amaze me: we all love ourselves more than other...">
            <a:extLst>
              <a:ext uri="{FF2B5EF4-FFF2-40B4-BE49-F238E27FC236}">
                <a16:creationId xmlns:a16="http://schemas.microsoft.com/office/drawing/2014/main" id="{49237765-C7BE-8C9A-F5BF-428EDF2D4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563"/>
            <a:ext cx="12174137" cy="649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663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9146D-21E5-DF97-876F-5CDD44A5E731}"/>
              </a:ext>
            </a:extLst>
          </p:cNvPr>
          <p:cNvSpPr>
            <a:spLocks noGrp="1"/>
          </p:cNvSpPr>
          <p:nvPr>
            <p:ph type="title"/>
          </p:nvPr>
        </p:nvSpPr>
        <p:spPr>
          <a:xfrm>
            <a:off x="313544" y="641142"/>
            <a:ext cx="6012306" cy="1325563"/>
          </a:xfrm>
        </p:spPr>
        <p:txBody>
          <a:bodyPr/>
          <a:lstStyle/>
          <a:p>
            <a:r>
              <a:rPr lang="en-US" dirty="0">
                <a:latin typeface="Times New Roman" panose="02020603050405020304" pitchFamily="18" charset="0"/>
                <a:cs typeface="Times New Roman" panose="02020603050405020304" pitchFamily="18" charset="0"/>
              </a:rPr>
              <a:t>Beware of Social Media</a:t>
            </a:r>
          </a:p>
        </p:txBody>
      </p:sp>
      <p:pic>
        <p:nvPicPr>
          <p:cNvPr id="4" name="Content Placeholder 3">
            <a:extLst>
              <a:ext uri="{FF2B5EF4-FFF2-40B4-BE49-F238E27FC236}">
                <a16:creationId xmlns:a16="http://schemas.microsoft.com/office/drawing/2014/main" id="{202293F0-AA47-FF99-F2E1-47262D8031D2}"/>
              </a:ext>
            </a:extLst>
          </p:cNvPr>
          <p:cNvPicPr>
            <a:picLocks noGrp="1" noChangeAspect="1"/>
          </p:cNvPicPr>
          <p:nvPr>
            <p:ph idx="1"/>
          </p:nvPr>
        </p:nvPicPr>
        <p:blipFill>
          <a:blip r:embed="rId2"/>
          <a:stretch>
            <a:fillRect/>
          </a:stretch>
        </p:blipFill>
        <p:spPr>
          <a:xfrm>
            <a:off x="6850506" y="0"/>
            <a:ext cx="5213868" cy="6940963"/>
          </a:xfrm>
          <a:prstGeom prst="rect">
            <a:avLst/>
          </a:prstGeom>
        </p:spPr>
      </p:pic>
      <p:pic>
        <p:nvPicPr>
          <p:cNvPr id="5" name="Picture 4">
            <a:extLst>
              <a:ext uri="{FF2B5EF4-FFF2-40B4-BE49-F238E27FC236}">
                <a16:creationId xmlns:a16="http://schemas.microsoft.com/office/drawing/2014/main" id="{8535993B-01BD-5669-29D6-1AA64A1B756D}"/>
              </a:ext>
            </a:extLst>
          </p:cNvPr>
          <p:cNvPicPr>
            <a:picLocks noChangeAspect="1"/>
          </p:cNvPicPr>
          <p:nvPr/>
        </p:nvPicPr>
        <p:blipFill>
          <a:blip r:embed="rId3"/>
          <a:stretch>
            <a:fillRect/>
          </a:stretch>
        </p:blipFill>
        <p:spPr>
          <a:xfrm>
            <a:off x="31920" y="2979844"/>
            <a:ext cx="6818586" cy="3237014"/>
          </a:xfrm>
          <a:prstGeom prst="rect">
            <a:avLst/>
          </a:prstGeom>
        </p:spPr>
      </p:pic>
    </p:spTree>
    <p:extLst>
      <p:ext uri="{BB962C8B-B14F-4D97-AF65-F5344CB8AC3E}">
        <p14:creationId xmlns:p14="http://schemas.microsoft.com/office/powerpoint/2010/main" val="3903077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33E72FA3-BD00-444A-AD9B-E6C3D069C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4058C7-B6EA-BADB-345A-E8C7208CB04E}"/>
              </a:ext>
            </a:extLst>
          </p:cNvPr>
          <p:cNvSpPr>
            <a:spLocks noGrp="1"/>
          </p:cNvSpPr>
          <p:nvPr>
            <p:ph type="title"/>
          </p:nvPr>
        </p:nvSpPr>
        <p:spPr>
          <a:xfrm>
            <a:off x="911193" y="356907"/>
            <a:ext cx="7431157" cy="3346250"/>
          </a:xfrm>
        </p:spPr>
        <p:txBody>
          <a:bodyPr vert="horz" lIns="91440" tIns="45720" rIns="91440" bIns="45720" rtlCol="0" anchor="ctr">
            <a:normAutofit/>
          </a:bodyPr>
          <a:lstStyle/>
          <a:p>
            <a:pPr algn="ctr"/>
            <a:r>
              <a:rPr lang="en-US" sz="7200" kern="1200" dirty="0">
                <a:solidFill>
                  <a:schemeClr val="tx1"/>
                </a:solidFill>
                <a:latin typeface="Times New Roman" panose="02020603050405020304" pitchFamily="18" charset="0"/>
                <a:cs typeface="Times New Roman" panose="02020603050405020304" pitchFamily="18" charset="0"/>
              </a:rPr>
              <a:t>Marty Seligman</a:t>
            </a:r>
            <a:br>
              <a:rPr lang="en-US" sz="7200" kern="1200" dirty="0">
                <a:solidFill>
                  <a:schemeClr val="tx1"/>
                </a:solidFill>
                <a:latin typeface="Times New Roman" panose="02020603050405020304" pitchFamily="18" charset="0"/>
                <a:cs typeface="Times New Roman" panose="02020603050405020304" pitchFamily="18" charset="0"/>
              </a:rPr>
            </a:br>
            <a:r>
              <a:rPr lang="en-US" kern="1200" dirty="0">
                <a:solidFill>
                  <a:schemeClr val="tx1"/>
                </a:solidFill>
                <a:latin typeface="Times New Roman" panose="02020603050405020304" pitchFamily="18" charset="0"/>
                <a:cs typeface="Times New Roman" panose="02020603050405020304" pitchFamily="18" charset="0"/>
              </a:rPr>
              <a:t>The Founding Father of Positive Psychology</a:t>
            </a:r>
          </a:p>
        </p:txBody>
      </p:sp>
      <p:pic>
        <p:nvPicPr>
          <p:cNvPr id="9" name="Picture 8">
            <a:extLst>
              <a:ext uri="{FF2B5EF4-FFF2-40B4-BE49-F238E27FC236}">
                <a16:creationId xmlns:a16="http://schemas.microsoft.com/office/drawing/2014/main" id="{42648D9E-5733-C329-583D-594CE49F91F0}"/>
              </a:ext>
            </a:extLst>
          </p:cNvPr>
          <p:cNvPicPr>
            <a:picLocks noChangeAspect="1"/>
          </p:cNvPicPr>
          <p:nvPr/>
        </p:nvPicPr>
        <p:blipFill rotWithShape="1">
          <a:blip r:embed="rId3"/>
          <a:srcRect t="2046" r="4" b="6678"/>
          <a:stretch/>
        </p:blipFill>
        <p:spPr>
          <a:xfrm>
            <a:off x="521172" y="4060064"/>
            <a:ext cx="1860521" cy="2602725"/>
          </a:xfrm>
          <a:prstGeom prst="rect">
            <a:avLst/>
          </a:prstGeom>
        </p:spPr>
      </p:pic>
      <p:pic>
        <p:nvPicPr>
          <p:cNvPr id="6" name="Content Placeholder 5">
            <a:extLst>
              <a:ext uri="{FF2B5EF4-FFF2-40B4-BE49-F238E27FC236}">
                <a16:creationId xmlns:a16="http://schemas.microsoft.com/office/drawing/2014/main" id="{8220C20D-032E-B44B-CFF1-A050B7562336}"/>
              </a:ext>
            </a:extLst>
          </p:cNvPr>
          <p:cNvPicPr>
            <a:picLocks noGrp="1" noChangeAspect="1"/>
          </p:cNvPicPr>
          <p:nvPr>
            <p:ph idx="1"/>
          </p:nvPr>
        </p:nvPicPr>
        <p:blipFill rotWithShape="1">
          <a:blip r:embed="rId4"/>
          <a:srcRect t="4666" r="4" b="4058"/>
          <a:stretch/>
        </p:blipFill>
        <p:spPr>
          <a:xfrm>
            <a:off x="2915437" y="4060065"/>
            <a:ext cx="1860520" cy="2602724"/>
          </a:xfrm>
          <a:prstGeom prst="rect">
            <a:avLst/>
          </a:prstGeom>
        </p:spPr>
      </p:pic>
      <p:pic>
        <p:nvPicPr>
          <p:cNvPr id="8" name="Picture 7">
            <a:extLst>
              <a:ext uri="{FF2B5EF4-FFF2-40B4-BE49-F238E27FC236}">
                <a16:creationId xmlns:a16="http://schemas.microsoft.com/office/drawing/2014/main" id="{5BFF8D88-D2D8-50D2-A898-5EDB46ECFBEC}"/>
              </a:ext>
            </a:extLst>
          </p:cNvPr>
          <p:cNvPicPr>
            <a:picLocks noChangeAspect="1"/>
          </p:cNvPicPr>
          <p:nvPr/>
        </p:nvPicPr>
        <p:blipFill rotWithShape="1">
          <a:blip r:embed="rId5"/>
          <a:srcRect t="4959" r="-5" b="2707"/>
          <a:stretch/>
        </p:blipFill>
        <p:spPr>
          <a:xfrm>
            <a:off x="7444930" y="4060064"/>
            <a:ext cx="1794840" cy="2510857"/>
          </a:xfrm>
          <a:prstGeom prst="rect">
            <a:avLst/>
          </a:prstGeom>
        </p:spPr>
      </p:pic>
      <p:pic>
        <p:nvPicPr>
          <p:cNvPr id="7" name="Picture 6">
            <a:extLst>
              <a:ext uri="{FF2B5EF4-FFF2-40B4-BE49-F238E27FC236}">
                <a16:creationId xmlns:a16="http://schemas.microsoft.com/office/drawing/2014/main" id="{EA1755D0-1BED-1447-F2DC-563F367AC617}"/>
              </a:ext>
            </a:extLst>
          </p:cNvPr>
          <p:cNvPicPr>
            <a:picLocks noChangeAspect="1"/>
          </p:cNvPicPr>
          <p:nvPr/>
        </p:nvPicPr>
        <p:blipFill rotWithShape="1">
          <a:blip r:embed="rId6"/>
          <a:srcRect t="1912" r="-5" b="4705"/>
          <a:stretch/>
        </p:blipFill>
        <p:spPr>
          <a:xfrm>
            <a:off x="9839196" y="4075159"/>
            <a:ext cx="1784054" cy="2495762"/>
          </a:xfrm>
          <a:prstGeom prst="rect">
            <a:avLst/>
          </a:prstGeom>
        </p:spPr>
      </p:pic>
      <p:pic>
        <p:nvPicPr>
          <p:cNvPr id="10" name="Picture 9">
            <a:extLst>
              <a:ext uri="{FF2B5EF4-FFF2-40B4-BE49-F238E27FC236}">
                <a16:creationId xmlns:a16="http://schemas.microsoft.com/office/drawing/2014/main" id="{BF64F2A9-5274-7D1A-87C6-7B92DDCE6141}"/>
              </a:ext>
            </a:extLst>
          </p:cNvPr>
          <p:cNvPicPr>
            <a:picLocks noChangeAspect="1"/>
          </p:cNvPicPr>
          <p:nvPr/>
        </p:nvPicPr>
        <p:blipFill rotWithShape="1">
          <a:blip r:embed="rId7"/>
          <a:srcRect r="3" b="4526"/>
          <a:stretch/>
        </p:blipFill>
        <p:spPr>
          <a:xfrm>
            <a:off x="5180187" y="4060065"/>
            <a:ext cx="1860512" cy="2602724"/>
          </a:xfrm>
          <a:prstGeom prst="rect">
            <a:avLst/>
          </a:prstGeom>
        </p:spPr>
      </p:pic>
      <p:pic>
        <p:nvPicPr>
          <p:cNvPr id="11" name="Picture 10">
            <a:extLst>
              <a:ext uri="{FF2B5EF4-FFF2-40B4-BE49-F238E27FC236}">
                <a16:creationId xmlns:a16="http://schemas.microsoft.com/office/drawing/2014/main" id="{223B30F9-9621-8F6F-EEDA-9B12675649BD}"/>
              </a:ext>
            </a:extLst>
          </p:cNvPr>
          <p:cNvPicPr>
            <a:picLocks noChangeAspect="1"/>
          </p:cNvPicPr>
          <p:nvPr/>
        </p:nvPicPr>
        <p:blipFill>
          <a:blip r:embed="rId8"/>
          <a:stretch>
            <a:fillRect/>
          </a:stretch>
        </p:blipFill>
        <p:spPr>
          <a:xfrm flipH="1">
            <a:off x="9007718" y="493987"/>
            <a:ext cx="2615532" cy="3087185"/>
          </a:xfrm>
          <a:prstGeom prst="rect">
            <a:avLst/>
          </a:prstGeom>
        </p:spPr>
      </p:pic>
    </p:spTree>
    <p:extLst>
      <p:ext uri="{BB962C8B-B14F-4D97-AF65-F5344CB8AC3E}">
        <p14:creationId xmlns:p14="http://schemas.microsoft.com/office/powerpoint/2010/main" val="162382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D7858-358C-9621-4F1C-B0A8B0EC4CE9}"/>
              </a:ext>
            </a:extLst>
          </p:cNvPr>
          <p:cNvSpPr>
            <a:spLocks noGrp="1"/>
          </p:cNvSpPr>
          <p:nvPr>
            <p:ph type="title"/>
          </p:nvPr>
        </p:nvSpPr>
        <p:spPr/>
        <p:txBody>
          <a:bodyPr>
            <a:normAutofit/>
          </a:bodyPr>
          <a:lstStyle/>
          <a:p>
            <a:pPr algn="ctr"/>
            <a:r>
              <a:rPr lang="en-US" sz="4800" dirty="0">
                <a:latin typeface="Times New Roman" panose="02020603050405020304" pitchFamily="18" charset="0"/>
                <a:cs typeface="Times New Roman" panose="02020603050405020304" pitchFamily="18" charset="0"/>
              </a:rPr>
              <a:t>Colin Powell on Optimism</a:t>
            </a:r>
          </a:p>
        </p:txBody>
      </p:sp>
      <p:sp>
        <p:nvSpPr>
          <p:cNvPr id="3" name="Content Placeholder 2">
            <a:extLst>
              <a:ext uri="{FF2B5EF4-FFF2-40B4-BE49-F238E27FC236}">
                <a16:creationId xmlns:a16="http://schemas.microsoft.com/office/drawing/2014/main" id="{AB1EF67A-A788-E9AF-0179-1138C262F540}"/>
              </a:ext>
            </a:extLst>
          </p:cNvPr>
          <p:cNvSpPr>
            <a:spLocks noGrp="1"/>
          </p:cNvSpPr>
          <p:nvPr>
            <p:ph idx="1"/>
          </p:nvPr>
        </p:nvSpPr>
        <p:spPr>
          <a:xfrm>
            <a:off x="565484" y="1690690"/>
            <a:ext cx="8337884" cy="4802183"/>
          </a:xfrm>
        </p:spPr>
        <p:txBody>
          <a:bodyPr>
            <a:normAutofit/>
          </a:bodyPr>
          <a:lstStyle/>
          <a:p>
            <a:pPr marL="0" indent="0">
              <a:buNone/>
            </a:pPr>
            <a:r>
              <a:rPr lang="en-US" sz="4400" b="1" i="0" u="sng" dirty="0">
                <a:solidFill>
                  <a:srgbClr val="333333"/>
                </a:solidFill>
                <a:effectLst/>
                <a:latin typeface="Times New Roman" panose="02020603050405020304" pitchFamily="18" charset="0"/>
                <a:cs typeface="Times New Roman" panose="02020603050405020304" pitchFamily="18" charset="0"/>
              </a:rPr>
              <a:t>“Perpetual optimism is a force multiplier. </a:t>
            </a:r>
            <a:r>
              <a:rPr lang="en-US" sz="4000" b="0" i="0" dirty="0">
                <a:solidFill>
                  <a:srgbClr val="333333"/>
                </a:solidFill>
                <a:effectLst/>
                <a:latin typeface="Times New Roman" panose="02020603050405020304" pitchFamily="18" charset="0"/>
                <a:cs typeface="Times New Roman" panose="02020603050405020304" pitchFamily="18" charset="0"/>
              </a:rPr>
              <a:t>I am talking about a gung-ho attitude that says 'we can change things here, we can achieve awesome goals, we can be the best. 'Spare me the grim litany of the 'realist;' give me the unrealistic aspirations of the optimist any day.”</a:t>
            </a:r>
            <a:endParaRPr lang="en-US" sz="4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F7A13D3-0EEE-F101-7108-737EBBAC587D}"/>
              </a:ext>
            </a:extLst>
          </p:cNvPr>
          <p:cNvPicPr>
            <a:picLocks noChangeAspect="1"/>
          </p:cNvPicPr>
          <p:nvPr/>
        </p:nvPicPr>
        <p:blipFill>
          <a:blip r:embed="rId3"/>
          <a:stretch>
            <a:fillRect/>
          </a:stretch>
        </p:blipFill>
        <p:spPr>
          <a:xfrm>
            <a:off x="8903368" y="1835818"/>
            <a:ext cx="3143250" cy="3924300"/>
          </a:xfrm>
          <a:prstGeom prst="rect">
            <a:avLst/>
          </a:prstGeom>
        </p:spPr>
      </p:pic>
    </p:spTree>
    <p:extLst>
      <p:ext uri="{BB962C8B-B14F-4D97-AF65-F5344CB8AC3E}">
        <p14:creationId xmlns:p14="http://schemas.microsoft.com/office/powerpoint/2010/main" val="3886048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4F0480AA-CFB1-9B3A-1DF5-AF952A566927}"/>
              </a:ext>
            </a:extLst>
          </p:cNvPr>
          <p:cNvSpPr>
            <a:spLocks noGrp="1" noChangeArrowheads="1"/>
          </p:cNvSpPr>
          <p:nvPr>
            <p:ph type="title"/>
          </p:nvPr>
        </p:nvSpPr>
        <p:spPr>
          <a:xfrm>
            <a:off x="1981200" y="457200"/>
            <a:ext cx="8229600" cy="1066800"/>
          </a:xfrm>
        </p:spPr>
        <p:txBody>
          <a:bodyPr anchor="t"/>
          <a:lstStyle/>
          <a:p>
            <a:pPr eaLnBrk="1" hangingPunct="1">
              <a:defRPr/>
            </a:pPr>
            <a:r>
              <a:rPr lang="en-US" altLang="en-US" sz="3200" b="1" i="1">
                <a:effectLst>
                  <a:outerShdw blurRad="38100" dist="38100" dir="2700000" algn="tl">
                    <a:srgbClr val="C0C0C0"/>
                  </a:outerShdw>
                </a:effectLst>
              </a:rPr>
              <a:t>POWELL</a:t>
            </a:r>
            <a:r>
              <a:rPr lang="ja-JP" altLang="en-US" sz="3200" b="1" i="1">
                <a:effectLst>
                  <a:outerShdw blurRad="38100" dist="38100" dir="2700000" algn="tl">
                    <a:srgbClr val="C0C0C0"/>
                  </a:outerShdw>
                </a:effectLst>
              </a:rPr>
              <a:t>’</a:t>
            </a:r>
            <a:r>
              <a:rPr lang="en-US" altLang="ja-JP" sz="3200" b="1" i="1">
                <a:effectLst>
                  <a:outerShdw blurRad="38100" dist="38100" dir="2700000" algn="tl">
                    <a:srgbClr val="C0C0C0"/>
                  </a:outerShdw>
                </a:effectLst>
              </a:rPr>
              <a:t>S LESSON #</a:t>
            </a:r>
            <a:r>
              <a:rPr lang="en-US" altLang="ja-JP" sz="2800" b="1" i="1">
                <a:effectLst>
                  <a:outerShdw blurRad="38100" dist="38100" dir="2700000" algn="tl">
                    <a:srgbClr val="C0C0C0"/>
                  </a:outerShdw>
                </a:effectLst>
              </a:rPr>
              <a:t>12</a:t>
            </a:r>
            <a:br>
              <a:rPr lang="en-US" altLang="ja-JP" sz="2800" b="1" i="1">
                <a:effectLst>
                  <a:outerShdw blurRad="38100" dist="38100" dir="2700000" algn="tl">
                    <a:srgbClr val="C0C0C0"/>
                  </a:outerShdw>
                </a:effectLst>
              </a:rPr>
            </a:br>
            <a:r>
              <a:rPr lang="en-US" altLang="ja-JP" sz="2800" b="1">
                <a:effectLst>
                  <a:outerShdw blurRad="38100" dist="38100" dir="2700000" algn="tl">
                    <a:srgbClr val="C0C0C0"/>
                  </a:outerShdw>
                </a:effectLst>
              </a:rPr>
              <a:t>"Perpetual optimism is a force multiplier."</a:t>
            </a:r>
            <a:endParaRPr lang="en-US" altLang="en-US" sz="2800" b="1">
              <a:effectLst>
                <a:outerShdw blurRad="38100" dist="38100" dir="2700000" algn="tl">
                  <a:srgbClr val="C0C0C0"/>
                </a:outerShdw>
              </a:effectLst>
            </a:endParaRPr>
          </a:p>
        </p:txBody>
      </p:sp>
      <p:sp>
        <p:nvSpPr>
          <p:cNvPr id="86019" name="Rectangle 3">
            <a:extLst>
              <a:ext uri="{FF2B5EF4-FFF2-40B4-BE49-F238E27FC236}">
                <a16:creationId xmlns:a16="http://schemas.microsoft.com/office/drawing/2014/main" id="{452C5763-B388-857B-9EF4-9EB18D53179F}"/>
              </a:ext>
            </a:extLst>
          </p:cNvPr>
          <p:cNvSpPr>
            <a:spLocks noGrp="1"/>
          </p:cNvSpPr>
          <p:nvPr>
            <p:ph type="body" idx="1"/>
          </p:nvPr>
        </p:nvSpPr>
        <p:spPr/>
        <p:txBody>
          <a:bodyPr/>
          <a:lstStyle/>
          <a:p>
            <a:pPr eaLnBrk="1" hangingPunct="1">
              <a:lnSpc>
                <a:spcPct val="90000"/>
              </a:lnSpc>
              <a:buFont typeface="Wingdings" panose="05000000000000000000" pitchFamily="2" charset="2"/>
              <a:buNone/>
            </a:pPr>
            <a:r>
              <a:rPr lang="en-US" altLang="en-US" sz="2400"/>
              <a:t>The ripple effect of a leader's enthusiasm and optimism is awesome.  So is the impact of cynicism and pessimism.  Leaders who whine and blame engender those same behaviors among their colleagues.  I am not talking about stoically accepting organizational stupidity and performance incompetence with a "what, me worry?" smile.  I am talking about a gung-ho attitude that says "we can change things here, we can achieve awesome goals, we can be the best." Spare me the grim litany of the "realist," give me the unrealistic aspirations of the optimist any day.</a:t>
            </a:r>
          </a:p>
        </p:txBody>
      </p:sp>
    </p:spTree>
    <p:extLst>
      <p:ext uri="{BB962C8B-B14F-4D97-AF65-F5344CB8AC3E}">
        <p14:creationId xmlns:p14="http://schemas.microsoft.com/office/powerpoint/2010/main" val="2032322541"/>
      </p:ext>
    </p:extLst>
  </p:cSld>
  <p:clrMapOvr>
    <a:masterClrMapping/>
  </p:clrMapOvr>
  <p:transition>
    <p:wipe dir="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6D20FC1D706042901F8EEC7C441CF4" ma:contentTypeVersion="9" ma:contentTypeDescription="Create a new document." ma:contentTypeScope="" ma:versionID="8d28ea445ac2b11af00b32af63efab14">
  <xsd:schema xmlns:xsd="http://www.w3.org/2001/XMLSchema" xmlns:xs="http://www.w3.org/2001/XMLSchema" xmlns:p="http://schemas.microsoft.com/office/2006/metadata/properties" xmlns:ns2="9c130994-dd16-4791-ab9e-f8de59ded8f0" targetNamespace="http://schemas.microsoft.com/office/2006/metadata/properties" ma:root="true" ma:fieldsID="63496d2559d2f22821574288b6ed9f56" ns2:_="">
    <xsd:import namespace="9c130994-dd16-4791-ab9e-f8de59ded8f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130994-dd16-4791-ab9e-f8de59ded8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6BACADB-BC49-4988-9D49-8795D444A2BB}"/>
</file>

<file path=customXml/itemProps2.xml><?xml version="1.0" encoding="utf-8"?>
<ds:datastoreItem xmlns:ds="http://schemas.openxmlformats.org/officeDocument/2006/customXml" ds:itemID="{FC7CF4BC-ECDD-4E0B-8C1A-F3192843F073}"/>
</file>

<file path=customXml/itemProps3.xml><?xml version="1.0" encoding="utf-8"?>
<ds:datastoreItem xmlns:ds="http://schemas.openxmlformats.org/officeDocument/2006/customXml" ds:itemID="{3CE63CBD-5950-48C0-95E3-A1F34A5A2555}"/>
</file>

<file path=docProps/app.xml><?xml version="1.0" encoding="utf-8"?>
<Properties xmlns="http://schemas.openxmlformats.org/officeDocument/2006/extended-properties" xmlns:vt="http://schemas.openxmlformats.org/officeDocument/2006/docPropsVTypes">
  <Template>Office 2013 - 2022 Theme</Template>
  <TotalTime>679</TotalTime>
  <Words>5670</Words>
  <Application>Microsoft Office PowerPoint</Application>
  <PresentationFormat>Widescreen</PresentationFormat>
  <Paragraphs>369</Paragraphs>
  <Slides>34</Slides>
  <Notes>26</Notes>
  <HiddenSlides>3</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Arial</vt:lpstr>
      <vt:lpstr>Calibri</vt:lpstr>
      <vt:lpstr>Calibri Light</vt:lpstr>
      <vt:lpstr>Google Sans</vt:lpstr>
      <vt:lpstr>Helvetica</vt:lpstr>
      <vt:lpstr>Montserrat</vt:lpstr>
      <vt:lpstr>Open Sans</vt:lpstr>
      <vt:lpstr>Raleway</vt:lpstr>
      <vt:lpstr>Roboto</vt:lpstr>
      <vt:lpstr>Symbol</vt:lpstr>
      <vt:lpstr>Times New Roman</vt:lpstr>
      <vt:lpstr>Wingdings</vt:lpstr>
      <vt:lpstr>Office Theme</vt:lpstr>
      <vt:lpstr>Better in 2024!</vt:lpstr>
      <vt:lpstr>Agenda</vt:lpstr>
      <vt:lpstr>PowerPoint Presentation</vt:lpstr>
      <vt:lpstr>PowerPoint Presentation</vt:lpstr>
      <vt:lpstr>PowerPoint Presentation</vt:lpstr>
      <vt:lpstr>Beware of Social Media</vt:lpstr>
      <vt:lpstr>Marty Seligman The Founding Father of Positive Psychology</vt:lpstr>
      <vt:lpstr>Colin Powell on Optimism</vt:lpstr>
      <vt:lpstr>POWELL’S LESSON #12 "Perpetual optimism is a force multiplier."</vt:lpstr>
      <vt:lpstr>Optimism</vt:lpstr>
      <vt:lpstr>Learned Optimism</vt:lpstr>
      <vt:lpstr>PowerPoint Presentation</vt:lpstr>
      <vt:lpstr>PowerPoint Presentation</vt:lpstr>
      <vt:lpstr>PowerPoint Presentation</vt:lpstr>
      <vt:lpstr>PowerPoint Presentation</vt:lpstr>
      <vt:lpstr>PowerPoint Presentation</vt:lpstr>
      <vt:lpstr>Framework for Thriving - P.E.R.M.A.</vt:lpstr>
      <vt:lpstr>Framework for Thriving - P.E.R.M.A.</vt:lpstr>
      <vt:lpstr>Mihaly Czikszentmihalyi</vt:lpstr>
      <vt:lpstr>Framework for Thriving - P.E.R.M.A.</vt:lpstr>
      <vt:lpstr>PowerPoint Presentation</vt:lpstr>
      <vt:lpstr>PowerPoint Presentation</vt:lpstr>
      <vt:lpstr>Emotional Contagion – Happiness</vt:lpstr>
      <vt:lpstr>PowerPoint Presentation</vt:lpstr>
      <vt:lpstr>7 THINGS YOU NEED TO THRIVE</vt:lpstr>
      <vt:lpstr>Framework for a “Tomorrowmind” P.R.I.S.M.</vt:lpstr>
      <vt:lpstr>Habits for Thriving</vt:lpstr>
      <vt:lpstr>Habits for Thriving</vt:lpstr>
      <vt:lpstr>Habits for Thriving</vt:lpstr>
      <vt:lpstr>What are some personal and organizational Best Practices and Habits??  Please add your ideas to the chat.</vt:lpstr>
      <vt:lpstr>USCG Best Practices</vt:lpstr>
      <vt:lpstr>USCG Best Practices - EPIC (Enlisted Professionals In Connection) </vt:lpstr>
      <vt:lpstr>Human Thriving Factors</vt:lpstr>
      <vt:lpstr>Wrap-up  Q&amp;A</vt:lpstr>
    </vt:vector>
  </TitlesOfParts>
  <Company>United States Coast Guard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Wellness Wednesday</dc:title>
  <dc:creator>Coiro, Charles D CIV USCG LDC (USA)</dc:creator>
  <cp:lastModifiedBy>Coiro, Charles D CIV USCG LDC (USA)</cp:lastModifiedBy>
  <cp:revision>6</cp:revision>
  <dcterms:created xsi:type="dcterms:W3CDTF">2024-01-16T20:02:03Z</dcterms:created>
  <dcterms:modified xsi:type="dcterms:W3CDTF">2024-01-17T19:24:32Z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0x010100966D20FC1D706042901F8EEC7C441CF4</vt:lpwstr>
  </property>
</Properties>
</file>